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4" r:id="rId3"/>
    <p:sldId id="257" r:id="rId4"/>
    <p:sldId id="258" r:id="rId5"/>
    <p:sldId id="271" r:id="rId6"/>
    <p:sldId id="27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8EF4F-C094-45A0-BAEA-59FBF0B2E059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6D26D-AAC4-44FA-97A6-9BBABB04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13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UHV is better</a:t>
            </a:r>
            <a:r>
              <a:rPr lang="en-US" baseline="0" dirty="0" smtClean="0"/>
              <a:t> than the vacuum you would feel on the moon.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AAAA2-7D7A-4DD0-9412-3528ADEEE3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2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12.7 GHz</a:t>
            </a:r>
            <a:r>
              <a:rPr lang="en-US" baseline="0" dirty="0" smtClean="0"/>
              <a:t> is a satellite communication band.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AAAA2-7D7A-4DD0-9412-3528ADEEE3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1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BDE2-ED32-4946-976C-8C41F9BAAB5C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D2C-20D1-430F-86ED-AC61F74AC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69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BDE2-ED32-4946-976C-8C41F9BAAB5C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D2C-20D1-430F-86ED-AC61F74AC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BDE2-ED32-4946-976C-8C41F9BAAB5C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D2C-20D1-430F-86ED-AC61F74AC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72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BDE2-ED32-4946-976C-8C41F9BAAB5C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D2C-20D1-430F-86ED-AC61F74AC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4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BDE2-ED32-4946-976C-8C41F9BAAB5C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D2C-20D1-430F-86ED-AC61F74AC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6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BDE2-ED32-4946-976C-8C41F9BAAB5C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D2C-20D1-430F-86ED-AC61F74AC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8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BDE2-ED32-4946-976C-8C41F9BAAB5C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D2C-20D1-430F-86ED-AC61F74AC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25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BDE2-ED32-4946-976C-8C41F9BAAB5C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D2C-20D1-430F-86ED-AC61F74AC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2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BDE2-ED32-4946-976C-8C41F9BAAB5C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D2C-20D1-430F-86ED-AC61F74AC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BDE2-ED32-4946-976C-8C41F9BAAB5C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D2C-20D1-430F-86ED-AC61F74AC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3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BDE2-ED32-4946-976C-8C41F9BAAB5C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D2C-20D1-430F-86ED-AC61F74AC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9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BBDE2-ED32-4946-976C-8C41F9BAAB5C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2D2C-20D1-430F-86ED-AC61F74AC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2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em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as.org/content/114/13/3305.full.pdf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nas.org/content/114/13/3305.ful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Quantum Computing:</a:t>
            </a:r>
            <a:br>
              <a:rPr lang="en-US" dirty="0" smtClean="0"/>
            </a:br>
            <a:r>
              <a:rPr lang="en-US" dirty="0" smtClean="0"/>
              <a:t>Hardware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2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28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Linear Chains of Ions</a:t>
            </a:r>
            <a:endParaRPr lang="en-US" sz="4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6847135" y="1308114"/>
            <a:ext cx="3938824" cy="1585087"/>
            <a:chOff x="4191000" y="1524001"/>
            <a:chExt cx="3938824" cy="1585087"/>
          </a:xfrm>
        </p:grpSpPr>
        <p:grpSp>
          <p:nvGrpSpPr>
            <p:cNvPr id="3" name="Group 2"/>
            <p:cNvGrpSpPr/>
            <p:nvPr/>
          </p:nvGrpSpPr>
          <p:grpSpPr>
            <a:xfrm>
              <a:off x="4191001" y="1524001"/>
              <a:ext cx="3938823" cy="1585087"/>
              <a:chOff x="2667000" y="1524000"/>
              <a:chExt cx="3938823" cy="1585087"/>
            </a:xfrm>
          </p:grpSpPr>
          <p:sp>
            <p:nvSpPr>
              <p:cNvPr id="4" name="Freeform 3"/>
              <p:cNvSpPr/>
              <p:nvPr/>
            </p:nvSpPr>
            <p:spPr>
              <a:xfrm>
                <a:off x="5224797" y="2233493"/>
                <a:ext cx="337803" cy="193238"/>
              </a:xfrm>
              <a:custGeom>
                <a:avLst/>
                <a:gdLst>
                  <a:gd name="connsiteX0" fmla="*/ 0 w 1584251"/>
                  <a:gd name="connsiteY0" fmla="*/ 159488 h 329609"/>
                  <a:gd name="connsiteX1" fmla="*/ 53163 w 1584251"/>
                  <a:gd name="connsiteY1" fmla="*/ 170121 h 329609"/>
                  <a:gd name="connsiteX2" fmla="*/ 255182 w 1584251"/>
                  <a:gd name="connsiteY2" fmla="*/ 148855 h 329609"/>
                  <a:gd name="connsiteX3" fmla="*/ 287079 w 1584251"/>
                  <a:gd name="connsiteY3" fmla="*/ 138223 h 329609"/>
                  <a:gd name="connsiteX4" fmla="*/ 297712 w 1584251"/>
                  <a:gd name="connsiteY4" fmla="*/ 21265 h 329609"/>
                  <a:gd name="connsiteX5" fmla="*/ 265814 w 1584251"/>
                  <a:gd name="connsiteY5" fmla="*/ 10632 h 329609"/>
                  <a:gd name="connsiteX6" fmla="*/ 233916 w 1584251"/>
                  <a:gd name="connsiteY6" fmla="*/ 21265 h 329609"/>
                  <a:gd name="connsiteX7" fmla="*/ 223284 w 1584251"/>
                  <a:gd name="connsiteY7" fmla="*/ 53162 h 329609"/>
                  <a:gd name="connsiteX8" fmla="*/ 244549 w 1584251"/>
                  <a:gd name="connsiteY8" fmla="*/ 159488 h 329609"/>
                  <a:gd name="connsiteX9" fmla="*/ 287079 w 1584251"/>
                  <a:gd name="connsiteY9" fmla="*/ 223283 h 329609"/>
                  <a:gd name="connsiteX10" fmla="*/ 308344 w 1584251"/>
                  <a:gd name="connsiteY10" fmla="*/ 255181 h 329609"/>
                  <a:gd name="connsiteX11" fmla="*/ 340242 w 1584251"/>
                  <a:gd name="connsiteY11" fmla="*/ 276446 h 329609"/>
                  <a:gd name="connsiteX12" fmla="*/ 404037 w 1584251"/>
                  <a:gd name="connsiteY12" fmla="*/ 297711 h 329609"/>
                  <a:gd name="connsiteX13" fmla="*/ 552893 w 1584251"/>
                  <a:gd name="connsiteY13" fmla="*/ 287079 h 329609"/>
                  <a:gd name="connsiteX14" fmla="*/ 584791 w 1584251"/>
                  <a:gd name="connsiteY14" fmla="*/ 265814 h 329609"/>
                  <a:gd name="connsiteX15" fmla="*/ 606056 w 1584251"/>
                  <a:gd name="connsiteY15" fmla="*/ 202018 h 329609"/>
                  <a:gd name="connsiteX16" fmla="*/ 595423 w 1584251"/>
                  <a:gd name="connsiteY16" fmla="*/ 74428 h 329609"/>
                  <a:gd name="connsiteX17" fmla="*/ 584791 w 1584251"/>
                  <a:gd name="connsiteY17" fmla="*/ 42530 h 329609"/>
                  <a:gd name="connsiteX18" fmla="*/ 520995 w 1584251"/>
                  <a:gd name="connsiteY18" fmla="*/ 0 h 329609"/>
                  <a:gd name="connsiteX19" fmla="*/ 489098 w 1584251"/>
                  <a:gd name="connsiteY19" fmla="*/ 10632 h 329609"/>
                  <a:gd name="connsiteX20" fmla="*/ 478465 w 1584251"/>
                  <a:gd name="connsiteY20" fmla="*/ 42530 h 329609"/>
                  <a:gd name="connsiteX21" fmla="*/ 510363 w 1584251"/>
                  <a:gd name="connsiteY21" fmla="*/ 233916 h 329609"/>
                  <a:gd name="connsiteX22" fmla="*/ 520995 w 1584251"/>
                  <a:gd name="connsiteY22" fmla="*/ 265814 h 329609"/>
                  <a:gd name="connsiteX23" fmla="*/ 574158 w 1584251"/>
                  <a:gd name="connsiteY23" fmla="*/ 308344 h 329609"/>
                  <a:gd name="connsiteX24" fmla="*/ 637954 w 1584251"/>
                  <a:gd name="connsiteY24" fmla="*/ 329609 h 329609"/>
                  <a:gd name="connsiteX25" fmla="*/ 733647 w 1584251"/>
                  <a:gd name="connsiteY25" fmla="*/ 318976 h 329609"/>
                  <a:gd name="connsiteX26" fmla="*/ 765544 w 1584251"/>
                  <a:gd name="connsiteY26" fmla="*/ 308344 h 329609"/>
                  <a:gd name="connsiteX27" fmla="*/ 850605 w 1584251"/>
                  <a:gd name="connsiteY27" fmla="*/ 244548 h 329609"/>
                  <a:gd name="connsiteX28" fmla="*/ 861237 w 1584251"/>
                  <a:gd name="connsiteY28" fmla="*/ 212651 h 329609"/>
                  <a:gd name="connsiteX29" fmla="*/ 893135 w 1584251"/>
                  <a:gd name="connsiteY29" fmla="*/ 148855 h 329609"/>
                  <a:gd name="connsiteX30" fmla="*/ 850605 w 1584251"/>
                  <a:gd name="connsiteY30" fmla="*/ 42530 h 329609"/>
                  <a:gd name="connsiteX31" fmla="*/ 786809 w 1584251"/>
                  <a:gd name="connsiteY31" fmla="*/ 53162 h 329609"/>
                  <a:gd name="connsiteX32" fmla="*/ 754912 w 1584251"/>
                  <a:gd name="connsiteY32" fmla="*/ 116958 h 329609"/>
                  <a:gd name="connsiteX33" fmla="*/ 776177 w 1584251"/>
                  <a:gd name="connsiteY33" fmla="*/ 244548 h 329609"/>
                  <a:gd name="connsiteX34" fmla="*/ 797442 w 1584251"/>
                  <a:gd name="connsiteY34" fmla="*/ 265814 h 329609"/>
                  <a:gd name="connsiteX35" fmla="*/ 818707 w 1584251"/>
                  <a:gd name="connsiteY35" fmla="*/ 297711 h 329609"/>
                  <a:gd name="connsiteX36" fmla="*/ 850605 w 1584251"/>
                  <a:gd name="connsiteY36" fmla="*/ 308344 h 329609"/>
                  <a:gd name="connsiteX37" fmla="*/ 1084521 w 1584251"/>
                  <a:gd name="connsiteY37" fmla="*/ 297711 h 329609"/>
                  <a:gd name="connsiteX38" fmla="*/ 1116419 w 1584251"/>
                  <a:gd name="connsiteY38" fmla="*/ 287079 h 329609"/>
                  <a:gd name="connsiteX39" fmla="*/ 1169582 w 1584251"/>
                  <a:gd name="connsiteY39" fmla="*/ 233916 h 329609"/>
                  <a:gd name="connsiteX40" fmla="*/ 1190847 w 1584251"/>
                  <a:gd name="connsiteY40" fmla="*/ 202018 h 329609"/>
                  <a:gd name="connsiteX41" fmla="*/ 1201479 w 1584251"/>
                  <a:gd name="connsiteY41" fmla="*/ 63795 h 329609"/>
                  <a:gd name="connsiteX42" fmla="*/ 1169582 w 1584251"/>
                  <a:gd name="connsiteY42" fmla="*/ 31897 h 329609"/>
                  <a:gd name="connsiteX43" fmla="*/ 1137684 w 1584251"/>
                  <a:gd name="connsiteY43" fmla="*/ 21265 h 329609"/>
                  <a:gd name="connsiteX44" fmla="*/ 1095154 w 1584251"/>
                  <a:gd name="connsiteY44" fmla="*/ 31897 h 329609"/>
                  <a:gd name="connsiteX45" fmla="*/ 1084521 w 1584251"/>
                  <a:gd name="connsiteY45" fmla="*/ 233916 h 329609"/>
                  <a:gd name="connsiteX46" fmla="*/ 1095154 w 1584251"/>
                  <a:gd name="connsiteY46" fmla="*/ 265814 h 329609"/>
                  <a:gd name="connsiteX47" fmla="*/ 1127051 w 1584251"/>
                  <a:gd name="connsiteY47" fmla="*/ 287079 h 329609"/>
                  <a:gd name="connsiteX48" fmla="*/ 1190847 w 1584251"/>
                  <a:gd name="connsiteY48" fmla="*/ 308344 h 329609"/>
                  <a:gd name="connsiteX49" fmla="*/ 1307805 w 1584251"/>
                  <a:gd name="connsiteY49" fmla="*/ 297711 h 329609"/>
                  <a:gd name="connsiteX50" fmla="*/ 1339702 w 1584251"/>
                  <a:gd name="connsiteY50" fmla="*/ 276446 h 329609"/>
                  <a:gd name="connsiteX51" fmla="*/ 1382233 w 1584251"/>
                  <a:gd name="connsiteY51" fmla="*/ 223283 h 329609"/>
                  <a:gd name="connsiteX52" fmla="*/ 1414130 w 1584251"/>
                  <a:gd name="connsiteY52" fmla="*/ 191386 h 329609"/>
                  <a:gd name="connsiteX53" fmla="*/ 1584251 w 1584251"/>
                  <a:gd name="connsiteY53" fmla="*/ 180753 h 329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84251" h="329609">
                    <a:moveTo>
                      <a:pt x="0" y="159488"/>
                    </a:moveTo>
                    <a:cubicBezTo>
                      <a:pt x="17721" y="163032"/>
                      <a:pt x="35091" y="170121"/>
                      <a:pt x="53163" y="170121"/>
                    </a:cubicBezTo>
                    <a:cubicBezTo>
                      <a:pt x="116732" y="170121"/>
                      <a:pt x="190766" y="158058"/>
                      <a:pt x="255182" y="148855"/>
                    </a:cubicBezTo>
                    <a:cubicBezTo>
                      <a:pt x="265814" y="145311"/>
                      <a:pt x="278328" y="145224"/>
                      <a:pt x="287079" y="138223"/>
                    </a:cubicBezTo>
                    <a:cubicBezTo>
                      <a:pt x="322411" y="109957"/>
                      <a:pt x="313915" y="57722"/>
                      <a:pt x="297712" y="21265"/>
                    </a:cubicBezTo>
                    <a:cubicBezTo>
                      <a:pt x="293160" y="11023"/>
                      <a:pt x="276447" y="14176"/>
                      <a:pt x="265814" y="10632"/>
                    </a:cubicBezTo>
                    <a:cubicBezTo>
                      <a:pt x="255181" y="14176"/>
                      <a:pt x="241841" y="13340"/>
                      <a:pt x="233916" y="21265"/>
                    </a:cubicBezTo>
                    <a:cubicBezTo>
                      <a:pt x="225991" y="29190"/>
                      <a:pt x="223284" y="41955"/>
                      <a:pt x="223284" y="53162"/>
                    </a:cubicBezTo>
                    <a:cubicBezTo>
                      <a:pt x="223284" y="66902"/>
                      <a:pt x="231454" y="135918"/>
                      <a:pt x="244549" y="159488"/>
                    </a:cubicBezTo>
                    <a:cubicBezTo>
                      <a:pt x="256961" y="181829"/>
                      <a:pt x="272902" y="202018"/>
                      <a:pt x="287079" y="223283"/>
                    </a:cubicBezTo>
                    <a:cubicBezTo>
                      <a:pt x="294167" y="233916"/>
                      <a:pt x="297711" y="248093"/>
                      <a:pt x="308344" y="255181"/>
                    </a:cubicBezTo>
                    <a:cubicBezTo>
                      <a:pt x="318977" y="262269"/>
                      <a:pt x="328565" y="271256"/>
                      <a:pt x="340242" y="276446"/>
                    </a:cubicBezTo>
                    <a:cubicBezTo>
                      <a:pt x="360725" y="285550"/>
                      <a:pt x="404037" y="297711"/>
                      <a:pt x="404037" y="297711"/>
                    </a:cubicBezTo>
                    <a:cubicBezTo>
                      <a:pt x="453656" y="294167"/>
                      <a:pt x="503905" y="295724"/>
                      <a:pt x="552893" y="287079"/>
                    </a:cubicBezTo>
                    <a:cubicBezTo>
                      <a:pt x="565477" y="284858"/>
                      <a:pt x="578018" y="276650"/>
                      <a:pt x="584791" y="265814"/>
                    </a:cubicBezTo>
                    <a:cubicBezTo>
                      <a:pt x="596671" y="246806"/>
                      <a:pt x="606056" y="202018"/>
                      <a:pt x="606056" y="202018"/>
                    </a:cubicBezTo>
                    <a:cubicBezTo>
                      <a:pt x="602512" y="159488"/>
                      <a:pt x="601063" y="116731"/>
                      <a:pt x="595423" y="74428"/>
                    </a:cubicBezTo>
                    <a:cubicBezTo>
                      <a:pt x="593942" y="63319"/>
                      <a:pt x="592716" y="50455"/>
                      <a:pt x="584791" y="42530"/>
                    </a:cubicBezTo>
                    <a:cubicBezTo>
                      <a:pt x="566719" y="24458"/>
                      <a:pt x="520995" y="0"/>
                      <a:pt x="520995" y="0"/>
                    </a:cubicBezTo>
                    <a:cubicBezTo>
                      <a:pt x="510363" y="3544"/>
                      <a:pt x="497023" y="2707"/>
                      <a:pt x="489098" y="10632"/>
                    </a:cubicBezTo>
                    <a:cubicBezTo>
                      <a:pt x="481173" y="18557"/>
                      <a:pt x="478465" y="31322"/>
                      <a:pt x="478465" y="42530"/>
                    </a:cubicBezTo>
                    <a:cubicBezTo>
                      <a:pt x="478465" y="197544"/>
                      <a:pt x="462298" y="161817"/>
                      <a:pt x="510363" y="233916"/>
                    </a:cubicBezTo>
                    <a:cubicBezTo>
                      <a:pt x="513907" y="244549"/>
                      <a:pt x="515229" y="256203"/>
                      <a:pt x="520995" y="265814"/>
                    </a:cubicBezTo>
                    <a:cubicBezTo>
                      <a:pt x="529028" y="279202"/>
                      <a:pt x="562307" y="303077"/>
                      <a:pt x="574158" y="308344"/>
                    </a:cubicBezTo>
                    <a:cubicBezTo>
                      <a:pt x="594642" y="317448"/>
                      <a:pt x="637954" y="329609"/>
                      <a:pt x="637954" y="329609"/>
                    </a:cubicBezTo>
                    <a:cubicBezTo>
                      <a:pt x="669852" y="326065"/>
                      <a:pt x="701990" y="324252"/>
                      <a:pt x="733647" y="318976"/>
                    </a:cubicBezTo>
                    <a:cubicBezTo>
                      <a:pt x="744702" y="317134"/>
                      <a:pt x="755747" y="313787"/>
                      <a:pt x="765544" y="308344"/>
                    </a:cubicBezTo>
                    <a:cubicBezTo>
                      <a:pt x="819649" y="278286"/>
                      <a:pt x="818341" y="276813"/>
                      <a:pt x="850605" y="244548"/>
                    </a:cubicBezTo>
                    <a:cubicBezTo>
                      <a:pt x="854149" y="233916"/>
                      <a:pt x="856225" y="222675"/>
                      <a:pt x="861237" y="212651"/>
                    </a:cubicBezTo>
                    <a:cubicBezTo>
                      <a:pt x="902462" y="130200"/>
                      <a:pt x="866407" y="229035"/>
                      <a:pt x="893135" y="148855"/>
                    </a:cubicBezTo>
                    <a:cubicBezTo>
                      <a:pt x="889684" y="121250"/>
                      <a:pt x="902356" y="48280"/>
                      <a:pt x="850605" y="42530"/>
                    </a:cubicBezTo>
                    <a:cubicBezTo>
                      <a:pt x="829178" y="40149"/>
                      <a:pt x="808074" y="49618"/>
                      <a:pt x="786809" y="53162"/>
                    </a:cubicBezTo>
                    <a:cubicBezTo>
                      <a:pt x="776057" y="69291"/>
                      <a:pt x="754912" y="94946"/>
                      <a:pt x="754912" y="116958"/>
                    </a:cubicBezTo>
                    <a:cubicBezTo>
                      <a:pt x="754912" y="124667"/>
                      <a:pt x="759539" y="216819"/>
                      <a:pt x="776177" y="244548"/>
                    </a:cubicBezTo>
                    <a:cubicBezTo>
                      <a:pt x="781335" y="253144"/>
                      <a:pt x="791180" y="257986"/>
                      <a:pt x="797442" y="265814"/>
                    </a:cubicBezTo>
                    <a:cubicBezTo>
                      <a:pt x="805425" y="275792"/>
                      <a:pt x="808729" y="289728"/>
                      <a:pt x="818707" y="297711"/>
                    </a:cubicBezTo>
                    <a:cubicBezTo>
                      <a:pt x="827459" y="304712"/>
                      <a:pt x="839972" y="304800"/>
                      <a:pt x="850605" y="308344"/>
                    </a:cubicBezTo>
                    <a:cubicBezTo>
                      <a:pt x="928577" y="304800"/>
                      <a:pt x="1006717" y="303935"/>
                      <a:pt x="1084521" y="297711"/>
                    </a:cubicBezTo>
                    <a:cubicBezTo>
                      <a:pt x="1095693" y="296817"/>
                      <a:pt x="1107453" y="293804"/>
                      <a:pt x="1116419" y="287079"/>
                    </a:cubicBezTo>
                    <a:cubicBezTo>
                      <a:pt x="1136468" y="272042"/>
                      <a:pt x="1155681" y="254768"/>
                      <a:pt x="1169582" y="233916"/>
                    </a:cubicBezTo>
                    <a:lnTo>
                      <a:pt x="1190847" y="202018"/>
                    </a:lnTo>
                    <a:cubicBezTo>
                      <a:pt x="1209937" y="144749"/>
                      <a:pt x="1226575" y="126535"/>
                      <a:pt x="1201479" y="63795"/>
                    </a:cubicBezTo>
                    <a:cubicBezTo>
                      <a:pt x="1195895" y="49834"/>
                      <a:pt x="1182093" y="40238"/>
                      <a:pt x="1169582" y="31897"/>
                    </a:cubicBezTo>
                    <a:cubicBezTo>
                      <a:pt x="1160257" y="25680"/>
                      <a:pt x="1148317" y="24809"/>
                      <a:pt x="1137684" y="21265"/>
                    </a:cubicBezTo>
                    <a:cubicBezTo>
                      <a:pt x="1123507" y="24809"/>
                      <a:pt x="1108224" y="25362"/>
                      <a:pt x="1095154" y="31897"/>
                    </a:cubicBezTo>
                    <a:cubicBezTo>
                      <a:pt x="1029407" y="64770"/>
                      <a:pt x="1084151" y="230213"/>
                      <a:pt x="1084521" y="233916"/>
                    </a:cubicBezTo>
                    <a:cubicBezTo>
                      <a:pt x="1085636" y="245068"/>
                      <a:pt x="1088153" y="257062"/>
                      <a:pt x="1095154" y="265814"/>
                    </a:cubicBezTo>
                    <a:cubicBezTo>
                      <a:pt x="1103137" y="275792"/>
                      <a:pt x="1115374" y="281889"/>
                      <a:pt x="1127051" y="287079"/>
                    </a:cubicBezTo>
                    <a:cubicBezTo>
                      <a:pt x="1147535" y="296183"/>
                      <a:pt x="1190847" y="308344"/>
                      <a:pt x="1190847" y="308344"/>
                    </a:cubicBezTo>
                    <a:cubicBezTo>
                      <a:pt x="1229833" y="304800"/>
                      <a:pt x="1269527" y="305914"/>
                      <a:pt x="1307805" y="297711"/>
                    </a:cubicBezTo>
                    <a:cubicBezTo>
                      <a:pt x="1320300" y="295033"/>
                      <a:pt x="1329724" y="284429"/>
                      <a:pt x="1339702" y="276446"/>
                    </a:cubicBezTo>
                    <a:cubicBezTo>
                      <a:pt x="1370640" y="251696"/>
                      <a:pt x="1354597" y="256446"/>
                      <a:pt x="1382233" y="223283"/>
                    </a:cubicBezTo>
                    <a:cubicBezTo>
                      <a:pt x="1391859" y="211732"/>
                      <a:pt x="1399493" y="194830"/>
                      <a:pt x="1414130" y="191386"/>
                    </a:cubicBezTo>
                    <a:cubicBezTo>
                      <a:pt x="1461467" y="180248"/>
                      <a:pt x="1528714" y="180753"/>
                      <a:pt x="1584251" y="180753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4740066" y="2220286"/>
                <a:ext cx="268915" cy="186737"/>
              </a:xfrm>
              <a:custGeom>
                <a:avLst/>
                <a:gdLst>
                  <a:gd name="connsiteX0" fmla="*/ 0 w 1584251"/>
                  <a:gd name="connsiteY0" fmla="*/ 159488 h 329609"/>
                  <a:gd name="connsiteX1" fmla="*/ 53163 w 1584251"/>
                  <a:gd name="connsiteY1" fmla="*/ 170121 h 329609"/>
                  <a:gd name="connsiteX2" fmla="*/ 255182 w 1584251"/>
                  <a:gd name="connsiteY2" fmla="*/ 148855 h 329609"/>
                  <a:gd name="connsiteX3" fmla="*/ 287079 w 1584251"/>
                  <a:gd name="connsiteY3" fmla="*/ 138223 h 329609"/>
                  <a:gd name="connsiteX4" fmla="*/ 297712 w 1584251"/>
                  <a:gd name="connsiteY4" fmla="*/ 21265 h 329609"/>
                  <a:gd name="connsiteX5" fmla="*/ 265814 w 1584251"/>
                  <a:gd name="connsiteY5" fmla="*/ 10632 h 329609"/>
                  <a:gd name="connsiteX6" fmla="*/ 233916 w 1584251"/>
                  <a:gd name="connsiteY6" fmla="*/ 21265 h 329609"/>
                  <a:gd name="connsiteX7" fmla="*/ 223284 w 1584251"/>
                  <a:gd name="connsiteY7" fmla="*/ 53162 h 329609"/>
                  <a:gd name="connsiteX8" fmla="*/ 244549 w 1584251"/>
                  <a:gd name="connsiteY8" fmla="*/ 159488 h 329609"/>
                  <a:gd name="connsiteX9" fmla="*/ 287079 w 1584251"/>
                  <a:gd name="connsiteY9" fmla="*/ 223283 h 329609"/>
                  <a:gd name="connsiteX10" fmla="*/ 308344 w 1584251"/>
                  <a:gd name="connsiteY10" fmla="*/ 255181 h 329609"/>
                  <a:gd name="connsiteX11" fmla="*/ 340242 w 1584251"/>
                  <a:gd name="connsiteY11" fmla="*/ 276446 h 329609"/>
                  <a:gd name="connsiteX12" fmla="*/ 404037 w 1584251"/>
                  <a:gd name="connsiteY12" fmla="*/ 297711 h 329609"/>
                  <a:gd name="connsiteX13" fmla="*/ 552893 w 1584251"/>
                  <a:gd name="connsiteY13" fmla="*/ 287079 h 329609"/>
                  <a:gd name="connsiteX14" fmla="*/ 584791 w 1584251"/>
                  <a:gd name="connsiteY14" fmla="*/ 265814 h 329609"/>
                  <a:gd name="connsiteX15" fmla="*/ 606056 w 1584251"/>
                  <a:gd name="connsiteY15" fmla="*/ 202018 h 329609"/>
                  <a:gd name="connsiteX16" fmla="*/ 595423 w 1584251"/>
                  <a:gd name="connsiteY16" fmla="*/ 74428 h 329609"/>
                  <a:gd name="connsiteX17" fmla="*/ 584791 w 1584251"/>
                  <a:gd name="connsiteY17" fmla="*/ 42530 h 329609"/>
                  <a:gd name="connsiteX18" fmla="*/ 520995 w 1584251"/>
                  <a:gd name="connsiteY18" fmla="*/ 0 h 329609"/>
                  <a:gd name="connsiteX19" fmla="*/ 489098 w 1584251"/>
                  <a:gd name="connsiteY19" fmla="*/ 10632 h 329609"/>
                  <a:gd name="connsiteX20" fmla="*/ 478465 w 1584251"/>
                  <a:gd name="connsiteY20" fmla="*/ 42530 h 329609"/>
                  <a:gd name="connsiteX21" fmla="*/ 510363 w 1584251"/>
                  <a:gd name="connsiteY21" fmla="*/ 233916 h 329609"/>
                  <a:gd name="connsiteX22" fmla="*/ 520995 w 1584251"/>
                  <a:gd name="connsiteY22" fmla="*/ 265814 h 329609"/>
                  <a:gd name="connsiteX23" fmla="*/ 574158 w 1584251"/>
                  <a:gd name="connsiteY23" fmla="*/ 308344 h 329609"/>
                  <a:gd name="connsiteX24" fmla="*/ 637954 w 1584251"/>
                  <a:gd name="connsiteY24" fmla="*/ 329609 h 329609"/>
                  <a:gd name="connsiteX25" fmla="*/ 733647 w 1584251"/>
                  <a:gd name="connsiteY25" fmla="*/ 318976 h 329609"/>
                  <a:gd name="connsiteX26" fmla="*/ 765544 w 1584251"/>
                  <a:gd name="connsiteY26" fmla="*/ 308344 h 329609"/>
                  <a:gd name="connsiteX27" fmla="*/ 850605 w 1584251"/>
                  <a:gd name="connsiteY27" fmla="*/ 244548 h 329609"/>
                  <a:gd name="connsiteX28" fmla="*/ 861237 w 1584251"/>
                  <a:gd name="connsiteY28" fmla="*/ 212651 h 329609"/>
                  <a:gd name="connsiteX29" fmla="*/ 893135 w 1584251"/>
                  <a:gd name="connsiteY29" fmla="*/ 148855 h 329609"/>
                  <a:gd name="connsiteX30" fmla="*/ 850605 w 1584251"/>
                  <a:gd name="connsiteY30" fmla="*/ 42530 h 329609"/>
                  <a:gd name="connsiteX31" fmla="*/ 786809 w 1584251"/>
                  <a:gd name="connsiteY31" fmla="*/ 53162 h 329609"/>
                  <a:gd name="connsiteX32" fmla="*/ 754912 w 1584251"/>
                  <a:gd name="connsiteY32" fmla="*/ 116958 h 329609"/>
                  <a:gd name="connsiteX33" fmla="*/ 776177 w 1584251"/>
                  <a:gd name="connsiteY33" fmla="*/ 244548 h 329609"/>
                  <a:gd name="connsiteX34" fmla="*/ 797442 w 1584251"/>
                  <a:gd name="connsiteY34" fmla="*/ 265814 h 329609"/>
                  <a:gd name="connsiteX35" fmla="*/ 818707 w 1584251"/>
                  <a:gd name="connsiteY35" fmla="*/ 297711 h 329609"/>
                  <a:gd name="connsiteX36" fmla="*/ 850605 w 1584251"/>
                  <a:gd name="connsiteY36" fmla="*/ 308344 h 329609"/>
                  <a:gd name="connsiteX37" fmla="*/ 1084521 w 1584251"/>
                  <a:gd name="connsiteY37" fmla="*/ 297711 h 329609"/>
                  <a:gd name="connsiteX38" fmla="*/ 1116419 w 1584251"/>
                  <a:gd name="connsiteY38" fmla="*/ 287079 h 329609"/>
                  <a:gd name="connsiteX39" fmla="*/ 1169582 w 1584251"/>
                  <a:gd name="connsiteY39" fmla="*/ 233916 h 329609"/>
                  <a:gd name="connsiteX40" fmla="*/ 1190847 w 1584251"/>
                  <a:gd name="connsiteY40" fmla="*/ 202018 h 329609"/>
                  <a:gd name="connsiteX41" fmla="*/ 1201479 w 1584251"/>
                  <a:gd name="connsiteY41" fmla="*/ 63795 h 329609"/>
                  <a:gd name="connsiteX42" fmla="*/ 1169582 w 1584251"/>
                  <a:gd name="connsiteY42" fmla="*/ 31897 h 329609"/>
                  <a:gd name="connsiteX43" fmla="*/ 1137684 w 1584251"/>
                  <a:gd name="connsiteY43" fmla="*/ 21265 h 329609"/>
                  <a:gd name="connsiteX44" fmla="*/ 1095154 w 1584251"/>
                  <a:gd name="connsiteY44" fmla="*/ 31897 h 329609"/>
                  <a:gd name="connsiteX45" fmla="*/ 1084521 w 1584251"/>
                  <a:gd name="connsiteY45" fmla="*/ 233916 h 329609"/>
                  <a:gd name="connsiteX46" fmla="*/ 1095154 w 1584251"/>
                  <a:gd name="connsiteY46" fmla="*/ 265814 h 329609"/>
                  <a:gd name="connsiteX47" fmla="*/ 1127051 w 1584251"/>
                  <a:gd name="connsiteY47" fmla="*/ 287079 h 329609"/>
                  <a:gd name="connsiteX48" fmla="*/ 1190847 w 1584251"/>
                  <a:gd name="connsiteY48" fmla="*/ 308344 h 329609"/>
                  <a:gd name="connsiteX49" fmla="*/ 1307805 w 1584251"/>
                  <a:gd name="connsiteY49" fmla="*/ 297711 h 329609"/>
                  <a:gd name="connsiteX50" fmla="*/ 1339702 w 1584251"/>
                  <a:gd name="connsiteY50" fmla="*/ 276446 h 329609"/>
                  <a:gd name="connsiteX51" fmla="*/ 1382233 w 1584251"/>
                  <a:gd name="connsiteY51" fmla="*/ 223283 h 329609"/>
                  <a:gd name="connsiteX52" fmla="*/ 1414130 w 1584251"/>
                  <a:gd name="connsiteY52" fmla="*/ 191386 h 329609"/>
                  <a:gd name="connsiteX53" fmla="*/ 1584251 w 1584251"/>
                  <a:gd name="connsiteY53" fmla="*/ 180753 h 329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84251" h="329609">
                    <a:moveTo>
                      <a:pt x="0" y="159488"/>
                    </a:moveTo>
                    <a:cubicBezTo>
                      <a:pt x="17721" y="163032"/>
                      <a:pt x="35091" y="170121"/>
                      <a:pt x="53163" y="170121"/>
                    </a:cubicBezTo>
                    <a:cubicBezTo>
                      <a:pt x="116732" y="170121"/>
                      <a:pt x="190766" y="158058"/>
                      <a:pt x="255182" y="148855"/>
                    </a:cubicBezTo>
                    <a:cubicBezTo>
                      <a:pt x="265814" y="145311"/>
                      <a:pt x="278328" y="145224"/>
                      <a:pt x="287079" y="138223"/>
                    </a:cubicBezTo>
                    <a:cubicBezTo>
                      <a:pt x="322411" y="109957"/>
                      <a:pt x="313915" y="57722"/>
                      <a:pt x="297712" y="21265"/>
                    </a:cubicBezTo>
                    <a:cubicBezTo>
                      <a:pt x="293160" y="11023"/>
                      <a:pt x="276447" y="14176"/>
                      <a:pt x="265814" y="10632"/>
                    </a:cubicBezTo>
                    <a:cubicBezTo>
                      <a:pt x="255181" y="14176"/>
                      <a:pt x="241841" y="13340"/>
                      <a:pt x="233916" y="21265"/>
                    </a:cubicBezTo>
                    <a:cubicBezTo>
                      <a:pt x="225991" y="29190"/>
                      <a:pt x="223284" y="41955"/>
                      <a:pt x="223284" y="53162"/>
                    </a:cubicBezTo>
                    <a:cubicBezTo>
                      <a:pt x="223284" y="66902"/>
                      <a:pt x="231454" y="135918"/>
                      <a:pt x="244549" y="159488"/>
                    </a:cubicBezTo>
                    <a:cubicBezTo>
                      <a:pt x="256961" y="181829"/>
                      <a:pt x="272902" y="202018"/>
                      <a:pt x="287079" y="223283"/>
                    </a:cubicBezTo>
                    <a:cubicBezTo>
                      <a:pt x="294167" y="233916"/>
                      <a:pt x="297711" y="248093"/>
                      <a:pt x="308344" y="255181"/>
                    </a:cubicBezTo>
                    <a:cubicBezTo>
                      <a:pt x="318977" y="262269"/>
                      <a:pt x="328565" y="271256"/>
                      <a:pt x="340242" y="276446"/>
                    </a:cubicBezTo>
                    <a:cubicBezTo>
                      <a:pt x="360725" y="285550"/>
                      <a:pt x="404037" y="297711"/>
                      <a:pt x="404037" y="297711"/>
                    </a:cubicBezTo>
                    <a:cubicBezTo>
                      <a:pt x="453656" y="294167"/>
                      <a:pt x="503905" y="295724"/>
                      <a:pt x="552893" y="287079"/>
                    </a:cubicBezTo>
                    <a:cubicBezTo>
                      <a:pt x="565477" y="284858"/>
                      <a:pt x="578018" y="276650"/>
                      <a:pt x="584791" y="265814"/>
                    </a:cubicBezTo>
                    <a:cubicBezTo>
                      <a:pt x="596671" y="246806"/>
                      <a:pt x="606056" y="202018"/>
                      <a:pt x="606056" y="202018"/>
                    </a:cubicBezTo>
                    <a:cubicBezTo>
                      <a:pt x="602512" y="159488"/>
                      <a:pt x="601063" y="116731"/>
                      <a:pt x="595423" y="74428"/>
                    </a:cubicBezTo>
                    <a:cubicBezTo>
                      <a:pt x="593942" y="63319"/>
                      <a:pt x="592716" y="50455"/>
                      <a:pt x="584791" y="42530"/>
                    </a:cubicBezTo>
                    <a:cubicBezTo>
                      <a:pt x="566719" y="24458"/>
                      <a:pt x="520995" y="0"/>
                      <a:pt x="520995" y="0"/>
                    </a:cubicBezTo>
                    <a:cubicBezTo>
                      <a:pt x="510363" y="3544"/>
                      <a:pt x="497023" y="2707"/>
                      <a:pt x="489098" y="10632"/>
                    </a:cubicBezTo>
                    <a:cubicBezTo>
                      <a:pt x="481173" y="18557"/>
                      <a:pt x="478465" y="31322"/>
                      <a:pt x="478465" y="42530"/>
                    </a:cubicBezTo>
                    <a:cubicBezTo>
                      <a:pt x="478465" y="197544"/>
                      <a:pt x="462298" y="161817"/>
                      <a:pt x="510363" y="233916"/>
                    </a:cubicBezTo>
                    <a:cubicBezTo>
                      <a:pt x="513907" y="244549"/>
                      <a:pt x="515229" y="256203"/>
                      <a:pt x="520995" y="265814"/>
                    </a:cubicBezTo>
                    <a:cubicBezTo>
                      <a:pt x="529028" y="279202"/>
                      <a:pt x="562307" y="303077"/>
                      <a:pt x="574158" y="308344"/>
                    </a:cubicBezTo>
                    <a:cubicBezTo>
                      <a:pt x="594642" y="317448"/>
                      <a:pt x="637954" y="329609"/>
                      <a:pt x="637954" y="329609"/>
                    </a:cubicBezTo>
                    <a:cubicBezTo>
                      <a:pt x="669852" y="326065"/>
                      <a:pt x="701990" y="324252"/>
                      <a:pt x="733647" y="318976"/>
                    </a:cubicBezTo>
                    <a:cubicBezTo>
                      <a:pt x="744702" y="317134"/>
                      <a:pt x="755747" y="313787"/>
                      <a:pt x="765544" y="308344"/>
                    </a:cubicBezTo>
                    <a:cubicBezTo>
                      <a:pt x="819649" y="278286"/>
                      <a:pt x="818341" y="276813"/>
                      <a:pt x="850605" y="244548"/>
                    </a:cubicBezTo>
                    <a:cubicBezTo>
                      <a:pt x="854149" y="233916"/>
                      <a:pt x="856225" y="222675"/>
                      <a:pt x="861237" y="212651"/>
                    </a:cubicBezTo>
                    <a:cubicBezTo>
                      <a:pt x="902462" y="130200"/>
                      <a:pt x="866407" y="229035"/>
                      <a:pt x="893135" y="148855"/>
                    </a:cubicBezTo>
                    <a:cubicBezTo>
                      <a:pt x="889684" y="121250"/>
                      <a:pt x="902356" y="48280"/>
                      <a:pt x="850605" y="42530"/>
                    </a:cubicBezTo>
                    <a:cubicBezTo>
                      <a:pt x="829178" y="40149"/>
                      <a:pt x="808074" y="49618"/>
                      <a:pt x="786809" y="53162"/>
                    </a:cubicBezTo>
                    <a:cubicBezTo>
                      <a:pt x="776057" y="69291"/>
                      <a:pt x="754912" y="94946"/>
                      <a:pt x="754912" y="116958"/>
                    </a:cubicBezTo>
                    <a:cubicBezTo>
                      <a:pt x="754912" y="124667"/>
                      <a:pt x="759539" y="216819"/>
                      <a:pt x="776177" y="244548"/>
                    </a:cubicBezTo>
                    <a:cubicBezTo>
                      <a:pt x="781335" y="253144"/>
                      <a:pt x="791180" y="257986"/>
                      <a:pt x="797442" y="265814"/>
                    </a:cubicBezTo>
                    <a:cubicBezTo>
                      <a:pt x="805425" y="275792"/>
                      <a:pt x="808729" y="289728"/>
                      <a:pt x="818707" y="297711"/>
                    </a:cubicBezTo>
                    <a:cubicBezTo>
                      <a:pt x="827459" y="304712"/>
                      <a:pt x="839972" y="304800"/>
                      <a:pt x="850605" y="308344"/>
                    </a:cubicBezTo>
                    <a:cubicBezTo>
                      <a:pt x="928577" y="304800"/>
                      <a:pt x="1006717" y="303935"/>
                      <a:pt x="1084521" y="297711"/>
                    </a:cubicBezTo>
                    <a:cubicBezTo>
                      <a:pt x="1095693" y="296817"/>
                      <a:pt x="1107453" y="293804"/>
                      <a:pt x="1116419" y="287079"/>
                    </a:cubicBezTo>
                    <a:cubicBezTo>
                      <a:pt x="1136468" y="272042"/>
                      <a:pt x="1155681" y="254768"/>
                      <a:pt x="1169582" y="233916"/>
                    </a:cubicBezTo>
                    <a:lnTo>
                      <a:pt x="1190847" y="202018"/>
                    </a:lnTo>
                    <a:cubicBezTo>
                      <a:pt x="1209937" y="144749"/>
                      <a:pt x="1226575" y="126535"/>
                      <a:pt x="1201479" y="63795"/>
                    </a:cubicBezTo>
                    <a:cubicBezTo>
                      <a:pt x="1195895" y="49834"/>
                      <a:pt x="1182093" y="40238"/>
                      <a:pt x="1169582" y="31897"/>
                    </a:cubicBezTo>
                    <a:cubicBezTo>
                      <a:pt x="1160257" y="25680"/>
                      <a:pt x="1148317" y="24809"/>
                      <a:pt x="1137684" y="21265"/>
                    </a:cubicBezTo>
                    <a:cubicBezTo>
                      <a:pt x="1123507" y="24809"/>
                      <a:pt x="1108224" y="25362"/>
                      <a:pt x="1095154" y="31897"/>
                    </a:cubicBezTo>
                    <a:cubicBezTo>
                      <a:pt x="1029407" y="64770"/>
                      <a:pt x="1084151" y="230213"/>
                      <a:pt x="1084521" y="233916"/>
                    </a:cubicBezTo>
                    <a:cubicBezTo>
                      <a:pt x="1085636" y="245068"/>
                      <a:pt x="1088153" y="257062"/>
                      <a:pt x="1095154" y="265814"/>
                    </a:cubicBezTo>
                    <a:cubicBezTo>
                      <a:pt x="1103137" y="275792"/>
                      <a:pt x="1115374" y="281889"/>
                      <a:pt x="1127051" y="287079"/>
                    </a:cubicBezTo>
                    <a:cubicBezTo>
                      <a:pt x="1147535" y="296183"/>
                      <a:pt x="1190847" y="308344"/>
                      <a:pt x="1190847" y="308344"/>
                    </a:cubicBezTo>
                    <a:cubicBezTo>
                      <a:pt x="1229833" y="304800"/>
                      <a:pt x="1269527" y="305914"/>
                      <a:pt x="1307805" y="297711"/>
                    </a:cubicBezTo>
                    <a:cubicBezTo>
                      <a:pt x="1320300" y="295033"/>
                      <a:pt x="1329724" y="284429"/>
                      <a:pt x="1339702" y="276446"/>
                    </a:cubicBezTo>
                    <a:cubicBezTo>
                      <a:pt x="1370640" y="251696"/>
                      <a:pt x="1354597" y="256446"/>
                      <a:pt x="1382233" y="223283"/>
                    </a:cubicBezTo>
                    <a:cubicBezTo>
                      <a:pt x="1391859" y="211732"/>
                      <a:pt x="1399493" y="194830"/>
                      <a:pt x="1414130" y="191386"/>
                    </a:cubicBezTo>
                    <a:cubicBezTo>
                      <a:pt x="1461467" y="180248"/>
                      <a:pt x="1528714" y="180753"/>
                      <a:pt x="1584251" y="180753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4305016" y="2216405"/>
                <a:ext cx="268915" cy="186737"/>
              </a:xfrm>
              <a:custGeom>
                <a:avLst/>
                <a:gdLst>
                  <a:gd name="connsiteX0" fmla="*/ 0 w 1584251"/>
                  <a:gd name="connsiteY0" fmla="*/ 159488 h 329609"/>
                  <a:gd name="connsiteX1" fmla="*/ 53163 w 1584251"/>
                  <a:gd name="connsiteY1" fmla="*/ 170121 h 329609"/>
                  <a:gd name="connsiteX2" fmla="*/ 255182 w 1584251"/>
                  <a:gd name="connsiteY2" fmla="*/ 148855 h 329609"/>
                  <a:gd name="connsiteX3" fmla="*/ 287079 w 1584251"/>
                  <a:gd name="connsiteY3" fmla="*/ 138223 h 329609"/>
                  <a:gd name="connsiteX4" fmla="*/ 297712 w 1584251"/>
                  <a:gd name="connsiteY4" fmla="*/ 21265 h 329609"/>
                  <a:gd name="connsiteX5" fmla="*/ 265814 w 1584251"/>
                  <a:gd name="connsiteY5" fmla="*/ 10632 h 329609"/>
                  <a:gd name="connsiteX6" fmla="*/ 233916 w 1584251"/>
                  <a:gd name="connsiteY6" fmla="*/ 21265 h 329609"/>
                  <a:gd name="connsiteX7" fmla="*/ 223284 w 1584251"/>
                  <a:gd name="connsiteY7" fmla="*/ 53162 h 329609"/>
                  <a:gd name="connsiteX8" fmla="*/ 244549 w 1584251"/>
                  <a:gd name="connsiteY8" fmla="*/ 159488 h 329609"/>
                  <a:gd name="connsiteX9" fmla="*/ 287079 w 1584251"/>
                  <a:gd name="connsiteY9" fmla="*/ 223283 h 329609"/>
                  <a:gd name="connsiteX10" fmla="*/ 308344 w 1584251"/>
                  <a:gd name="connsiteY10" fmla="*/ 255181 h 329609"/>
                  <a:gd name="connsiteX11" fmla="*/ 340242 w 1584251"/>
                  <a:gd name="connsiteY11" fmla="*/ 276446 h 329609"/>
                  <a:gd name="connsiteX12" fmla="*/ 404037 w 1584251"/>
                  <a:gd name="connsiteY12" fmla="*/ 297711 h 329609"/>
                  <a:gd name="connsiteX13" fmla="*/ 552893 w 1584251"/>
                  <a:gd name="connsiteY13" fmla="*/ 287079 h 329609"/>
                  <a:gd name="connsiteX14" fmla="*/ 584791 w 1584251"/>
                  <a:gd name="connsiteY14" fmla="*/ 265814 h 329609"/>
                  <a:gd name="connsiteX15" fmla="*/ 606056 w 1584251"/>
                  <a:gd name="connsiteY15" fmla="*/ 202018 h 329609"/>
                  <a:gd name="connsiteX16" fmla="*/ 595423 w 1584251"/>
                  <a:gd name="connsiteY16" fmla="*/ 74428 h 329609"/>
                  <a:gd name="connsiteX17" fmla="*/ 584791 w 1584251"/>
                  <a:gd name="connsiteY17" fmla="*/ 42530 h 329609"/>
                  <a:gd name="connsiteX18" fmla="*/ 520995 w 1584251"/>
                  <a:gd name="connsiteY18" fmla="*/ 0 h 329609"/>
                  <a:gd name="connsiteX19" fmla="*/ 489098 w 1584251"/>
                  <a:gd name="connsiteY19" fmla="*/ 10632 h 329609"/>
                  <a:gd name="connsiteX20" fmla="*/ 478465 w 1584251"/>
                  <a:gd name="connsiteY20" fmla="*/ 42530 h 329609"/>
                  <a:gd name="connsiteX21" fmla="*/ 510363 w 1584251"/>
                  <a:gd name="connsiteY21" fmla="*/ 233916 h 329609"/>
                  <a:gd name="connsiteX22" fmla="*/ 520995 w 1584251"/>
                  <a:gd name="connsiteY22" fmla="*/ 265814 h 329609"/>
                  <a:gd name="connsiteX23" fmla="*/ 574158 w 1584251"/>
                  <a:gd name="connsiteY23" fmla="*/ 308344 h 329609"/>
                  <a:gd name="connsiteX24" fmla="*/ 637954 w 1584251"/>
                  <a:gd name="connsiteY24" fmla="*/ 329609 h 329609"/>
                  <a:gd name="connsiteX25" fmla="*/ 733647 w 1584251"/>
                  <a:gd name="connsiteY25" fmla="*/ 318976 h 329609"/>
                  <a:gd name="connsiteX26" fmla="*/ 765544 w 1584251"/>
                  <a:gd name="connsiteY26" fmla="*/ 308344 h 329609"/>
                  <a:gd name="connsiteX27" fmla="*/ 850605 w 1584251"/>
                  <a:gd name="connsiteY27" fmla="*/ 244548 h 329609"/>
                  <a:gd name="connsiteX28" fmla="*/ 861237 w 1584251"/>
                  <a:gd name="connsiteY28" fmla="*/ 212651 h 329609"/>
                  <a:gd name="connsiteX29" fmla="*/ 893135 w 1584251"/>
                  <a:gd name="connsiteY29" fmla="*/ 148855 h 329609"/>
                  <a:gd name="connsiteX30" fmla="*/ 850605 w 1584251"/>
                  <a:gd name="connsiteY30" fmla="*/ 42530 h 329609"/>
                  <a:gd name="connsiteX31" fmla="*/ 786809 w 1584251"/>
                  <a:gd name="connsiteY31" fmla="*/ 53162 h 329609"/>
                  <a:gd name="connsiteX32" fmla="*/ 754912 w 1584251"/>
                  <a:gd name="connsiteY32" fmla="*/ 116958 h 329609"/>
                  <a:gd name="connsiteX33" fmla="*/ 776177 w 1584251"/>
                  <a:gd name="connsiteY33" fmla="*/ 244548 h 329609"/>
                  <a:gd name="connsiteX34" fmla="*/ 797442 w 1584251"/>
                  <a:gd name="connsiteY34" fmla="*/ 265814 h 329609"/>
                  <a:gd name="connsiteX35" fmla="*/ 818707 w 1584251"/>
                  <a:gd name="connsiteY35" fmla="*/ 297711 h 329609"/>
                  <a:gd name="connsiteX36" fmla="*/ 850605 w 1584251"/>
                  <a:gd name="connsiteY36" fmla="*/ 308344 h 329609"/>
                  <a:gd name="connsiteX37" fmla="*/ 1084521 w 1584251"/>
                  <a:gd name="connsiteY37" fmla="*/ 297711 h 329609"/>
                  <a:gd name="connsiteX38" fmla="*/ 1116419 w 1584251"/>
                  <a:gd name="connsiteY38" fmla="*/ 287079 h 329609"/>
                  <a:gd name="connsiteX39" fmla="*/ 1169582 w 1584251"/>
                  <a:gd name="connsiteY39" fmla="*/ 233916 h 329609"/>
                  <a:gd name="connsiteX40" fmla="*/ 1190847 w 1584251"/>
                  <a:gd name="connsiteY40" fmla="*/ 202018 h 329609"/>
                  <a:gd name="connsiteX41" fmla="*/ 1201479 w 1584251"/>
                  <a:gd name="connsiteY41" fmla="*/ 63795 h 329609"/>
                  <a:gd name="connsiteX42" fmla="*/ 1169582 w 1584251"/>
                  <a:gd name="connsiteY42" fmla="*/ 31897 h 329609"/>
                  <a:gd name="connsiteX43" fmla="*/ 1137684 w 1584251"/>
                  <a:gd name="connsiteY43" fmla="*/ 21265 h 329609"/>
                  <a:gd name="connsiteX44" fmla="*/ 1095154 w 1584251"/>
                  <a:gd name="connsiteY44" fmla="*/ 31897 h 329609"/>
                  <a:gd name="connsiteX45" fmla="*/ 1084521 w 1584251"/>
                  <a:gd name="connsiteY45" fmla="*/ 233916 h 329609"/>
                  <a:gd name="connsiteX46" fmla="*/ 1095154 w 1584251"/>
                  <a:gd name="connsiteY46" fmla="*/ 265814 h 329609"/>
                  <a:gd name="connsiteX47" fmla="*/ 1127051 w 1584251"/>
                  <a:gd name="connsiteY47" fmla="*/ 287079 h 329609"/>
                  <a:gd name="connsiteX48" fmla="*/ 1190847 w 1584251"/>
                  <a:gd name="connsiteY48" fmla="*/ 308344 h 329609"/>
                  <a:gd name="connsiteX49" fmla="*/ 1307805 w 1584251"/>
                  <a:gd name="connsiteY49" fmla="*/ 297711 h 329609"/>
                  <a:gd name="connsiteX50" fmla="*/ 1339702 w 1584251"/>
                  <a:gd name="connsiteY50" fmla="*/ 276446 h 329609"/>
                  <a:gd name="connsiteX51" fmla="*/ 1382233 w 1584251"/>
                  <a:gd name="connsiteY51" fmla="*/ 223283 h 329609"/>
                  <a:gd name="connsiteX52" fmla="*/ 1414130 w 1584251"/>
                  <a:gd name="connsiteY52" fmla="*/ 191386 h 329609"/>
                  <a:gd name="connsiteX53" fmla="*/ 1584251 w 1584251"/>
                  <a:gd name="connsiteY53" fmla="*/ 180753 h 329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84251" h="329609">
                    <a:moveTo>
                      <a:pt x="0" y="159488"/>
                    </a:moveTo>
                    <a:cubicBezTo>
                      <a:pt x="17721" y="163032"/>
                      <a:pt x="35091" y="170121"/>
                      <a:pt x="53163" y="170121"/>
                    </a:cubicBezTo>
                    <a:cubicBezTo>
                      <a:pt x="116732" y="170121"/>
                      <a:pt x="190766" y="158058"/>
                      <a:pt x="255182" y="148855"/>
                    </a:cubicBezTo>
                    <a:cubicBezTo>
                      <a:pt x="265814" y="145311"/>
                      <a:pt x="278328" y="145224"/>
                      <a:pt x="287079" y="138223"/>
                    </a:cubicBezTo>
                    <a:cubicBezTo>
                      <a:pt x="322411" y="109957"/>
                      <a:pt x="313915" y="57722"/>
                      <a:pt x="297712" y="21265"/>
                    </a:cubicBezTo>
                    <a:cubicBezTo>
                      <a:pt x="293160" y="11023"/>
                      <a:pt x="276447" y="14176"/>
                      <a:pt x="265814" y="10632"/>
                    </a:cubicBezTo>
                    <a:cubicBezTo>
                      <a:pt x="255181" y="14176"/>
                      <a:pt x="241841" y="13340"/>
                      <a:pt x="233916" y="21265"/>
                    </a:cubicBezTo>
                    <a:cubicBezTo>
                      <a:pt x="225991" y="29190"/>
                      <a:pt x="223284" y="41955"/>
                      <a:pt x="223284" y="53162"/>
                    </a:cubicBezTo>
                    <a:cubicBezTo>
                      <a:pt x="223284" y="66902"/>
                      <a:pt x="231454" y="135918"/>
                      <a:pt x="244549" y="159488"/>
                    </a:cubicBezTo>
                    <a:cubicBezTo>
                      <a:pt x="256961" y="181829"/>
                      <a:pt x="272902" y="202018"/>
                      <a:pt x="287079" y="223283"/>
                    </a:cubicBezTo>
                    <a:cubicBezTo>
                      <a:pt x="294167" y="233916"/>
                      <a:pt x="297711" y="248093"/>
                      <a:pt x="308344" y="255181"/>
                    </a:cubicBezTo>
                    <a:cubicBezTo>
                      <a:pt x="318977" y="262269"/>
                      <a:pt x="328565" y="271256"/>
                      <a:pt x="340242" y="276446"/>
                    </a:cubicBezTo>
                    <a:cubicBezTo>
                      <a:pt x="360725" y="285550"/>
                      <a:pt x="404037" y="297711"/>
                      <a:pt x="404037" y="297711"/>
                    </a:cubicBezTo>
                    <a:cubicBezTo>
                      <a:pt x="453656" y="294167"/>
                      <a:pt x="503905" y="295724"/>
                      <a:pt x="552893" y="287079"/>
                    </a:cubicBezTo>
                    <a:cubicBezTo>
                      <a:pt x="565477" y="284858"/>
                      <a:pt x="578018" y="276650"/>
                      <a:pt x="584791" y="265814"/>
                    </a:cubicBezTo>
                    <a:cubicBezTo>
                      <a:pt x="596671" y="246806"/>
                      <a:pt x="606056" y="202018"/>
                      <a:pt x="606056" y="202018"/>
                    </a:cubicBezTo>
                    <a:cubicBezTo>
                      <a:pt x="602512" y="159488"/>
                      <a:pt x="601063" y="116731"/>
                      <a:pt x="595423" y="74428"/>
                    </a:cubicBezTo>
                    <a:cubicBezTo>
                      <a:pt x="593942" y="63319"/>
                      <a:pt x="592716" y="50455"/>
                      <a:pt x="584791" y="42530"/>
                    </a:cubicBezTo>
                    <a:cubicBezTo>
                      <a:pt x="566719" y="24458"/>
                      <a:pt x="520995" y="0"/>
                      <a:pt x="520995" y="0"/>
                    </a:cubicBezTo>
                    <a:cubicBezTo>
                      <a:pt x="510363" y="3544"/>
                      <a:pt x="497023" y="2707"/>
                      <a:pt x="489098" y="10632"/>
                    </a:cubicBezTo>
                    <a:cubicBezTo>
                      <a:pt x="481173" y="18557"/>
                      <a:pt x="478465" y="31322"/>
                      <a:pt x="478465" y="42530"/>
                    </a:cubicBezTo>
                    <a:cubicBezTo>
                      <a:pt x="478465" y="197544"/>
                      <a:pt x="462298" y="161817"/>
                      <a:pt x="510363" y="233916"/>
                    </a:cubicBezTo>
                    <a:cubicBezTo>
                      <a:pt x="513907" y="244549"/>
                      <a:pt x="515229" y="256203"/>
                      <a:pt x="520995" y="265814"/>
                    </a:cubicBezTo>
                    <a:cubicBezTo>
                      <a:pt x="529028" y="279202"/>
                      <a:pt x="562307" y="303077"/>
                      <a:pt x="574158" y="308344"/>
                    </a:cubicBezTo>
                    <a:cubicBezTo>
                      <a:pt x="594642" y="317448"/>
                      <a:pt x="637954" y="329609"/>
                      <a:pt x="637954" y="329609"/>
                    </a:cubicBezTo>
                    <a:cubicBezTo>
                      <a:pt x="669852" y="326065"/>
                      <a:pt x="701990" y="324252"/>
                      <a:pt x="733647" y="318976"/>
                    </a:cubicBezTo>
                    <a:cubicBezTo>
                      <a:pt x="744702" y="317134"/>
                      <a:pt x="755747" y="313787"/>
                      <a:pt x="765544" y="308344"/>
                    </a:cubicBezTo>
                    <a:cubicBezTo>
                      <a:pt x="819649" y="278286"/>
                      <a:pt x="818341" y="276813"/>
                      <a:pt x="850605" y="244548"/>
                    </a:cubicBezTo>
                    <a:cubicBezTo>
                      <a:pt x="854149" y="233916"/>
                      <a:pt x="856225" y="222675"/>
                      <a:pt x="861237" y="212651"/>
                    </a:cubicBezTo>
                    <a:cubicBezTo>
                      <a:pt x="902462" y="130200"/>
                      <a:pt x="866407" y="229035"/>
                      <a:pt x="893135" y="148855"/>
                    </a:cubicBezTo>
                    <a:cubicBezTo>
                      <a:pt x="889684" y="121250"/>
                      <a:pt x="902356" y="48280"/>
                      <a:pt x="850605" y="42530"/>
                    </a:cubicBezTo>
                    <a:cubicBezTo>
                      <a:pt x="829178" y="40149"/>
                      <a:pt x="808074" y="49618"/>
                      <a:pt x="786809" y="53162"/>
                    </a:cubicBezTo>
                    <a:cubicBezTo>
                      <a:pt x="776057" y="69291"/>
                      <a:pt x="754912" y="94946"/>
                      <a:pt x="754912" y="116958"/>
                    </a:cubicBezTo>
                    <a:cubicBezTo>
                      <a:pt x="754912" y="124667"/>
                      <a:pt x="759539" y="216819"/>
                      <a:pt x="776177" y="244548"/>
                    </a:cubicBezTo>
                    <a:cubicBezTo>
                      <a:pt x="781335" y="253144"/>
                      <a:pt x="791180" y="257986"/>
                      <a:pt x="797442" y="265814"/>
                    </a:cubicBezTo>
                    <a:cubicBezTo>
                      <a:pt x="805425" y="275792"/>
                      <a:pt x="808729" y="289728"/>
                      <a:pt x="818707" y="297711"/>
                    </a:cubicBezTo>
                    <a:cubicBezTo>
                      <a:pt x="827459" y="304712"/>
                      <a:pt x="839972" y="304800"/>
                      <a:pt x="850605" y="308344"/>
                    </a:cubicBezTo>
                    <a:cubicBezTo>
                      <a:pt x="928577" y="304800"/>
                      <a:pt x="1006717" y="303935"/>
                      <a:pt x="1084521" y="297711"/>
                    </a:cubicBezTo>
                    <a:cubicBezTo>
                      <a:pt x="1095693" y="296817"/>
                      <a:pt x="1107453" y="293804"/>
                      <a:pt x="1116419" y="287079"/>
                    </a:cubicBezTo>
                    <a:cubicBezTo>
                      <a:pt x="1136468" y="272042"/>
                      <a:pt x="1155681" y="254768"/>
                      <a:pt x="1169582" y="233916"/>
                    </a:cubicBezTo>
                    <a:lnTo>
                      <a:pt x="1190847" y="202018"/>
                    </a:lnTo>
                    <a:cubicBezTo>
                      <a:pt x="1209937" y="144749"/>
                      <a:pt x="1226575" y="126535"/>
                      <a:pt x="1201479" y="63795"/>
                    </a:cubicBezTo>
                    <a:cubicBezTo>
                      <a:pt x="1195895" y="49834"/>
                      <a:pt x="1182093" y="40238"/>
                      <a:pt x="1169582" y="31897"/>
                    </a:cubicBezTo>
                    <a:cubicBezTo>
                      <a:pt x="1160257" y="25680"/>
                      <a:pt x="1148317" y="24809"/>
                      <a:pt x="1137684" y="21265"/>
                    </a:cubicBezTo>
                    <a:cubicBezTo>
                      <a:pt x="1123507" y="24809"/>
                      <a:pt x="1108224" y="25362"/>
                      <a:pt x="1095154" y="31897"/>
                    </a:cubicBezTo>
                    <a:cubicBezTo>
                      <a:pt x="1029407" y="64770"/>
                      <a:pt x="1084151" y="230213"/>
                      <a:pt x="1084521" y="233916"/>
                    </a:cubicBezTo>
                    <a:cubicBezTo>
                      <a:pt x="1085636" y="245068"/>
                      <a:pt x="1088153" y="257062"/>
                      <a:pt x="1095154" y="265814"/>
                    </a:cubicBezTo>
                    <a:cubicBezTo>
                      <a:pt x="1103137" y="275792"/>
                      <a:pt x="1115374" y="281889"/>
                      <a:pt x="1127051" y="287079"/>
                    </a:cubicBezTo>
                    <a:cubicBezTo>
                      <a:pt x="1147535" y="296183"/>
                      <a:pt x="1190847" y="308344"/>
                      <a:pt x="1190847" y="308344"/>
                    </a:cubicBezTo>
                    <a:cubicBezTo>
                      <a:pt x="1229833" y="304800"/>
                      <a:pt x="1269527" y="305914"/>
                      <a:pt x="1307805" y="297711"/>
                    </a:cubicBezTo>
                    <a:cubicBezTo>
                      <a:pt x="1320300" y="295033"/>
                      <a:pt x="1329724" y="284429"/>
                      <a:pt x="1339702" y="276446"/>
                    </a:cubicBezTo>
                    <a:cubicBezTo>
                      <a:pt x="1370640" y="251696"/>
                      <a:pt x="1354597" y="256446"/>
                      <a:pt x="1382233" y="223283"/>
                    </a:cubicBezTo>
                    <a:cubicBezTo>
                      <a:pt x="1391859" y="211732"/>
                      <a:pt x="1399493" y="194830"/>
                      <a:pt x="1414130" y="191386"/>
                    </a:cubicBezTo>
                    <a:cubicBezTo>
                      <a:pt x="1461467" y="180248"/>
                      <a:pt x="1528714" y="180753"/>
                      <a:pt x="1584251" y="180753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3810000" y="2216405"/>
                <a:ext cx="281540" cy="181754"/>
              </a:xfrm>
              <a:custGeom>
                <a:avLst/>
                <a:gdLst>
                  <a:gd name="connsiteX0" fmla="*/ 0 w 1584251"/>
                  <a:gd name="connsiteY0" fmla="*/ 159488 h 329609"/>
                  <a:gd name="connsiteX1" fmla="*/ 53163 w 1584251"/>
                  <a:gd name="connsiteY1" fmla="*/ 170121 h 329609"/>
                  <a:gd name="connsiteX2" fmla="*/ 255182 w 1584251"/>
                  <a:gd name="connsiteY2" fmla="*/ 148855 h 329609"/>
                  <a:gd name="connsiteX3" fmla="*/ 287079 w 1584251"/>
                  <a:gd name="connsiteY3" fmla="*/ 138223 h 329609"/>
                  <a:gd name="connsiteX4" fmla="*/ 297712 w 1584251"/>
                  <a:gd name="connsiteY4" fmla="*/ 21265 h 329609"/>
                  <a:gd name="connsiteX5" fmla="*/ 265814 w 1584251"/>
                  <a:gd name="connsiteY5" fmla="*/ 10632 h 329609"/>
                  <a:gd name="connsiteX6" fmla="*/ 233916 w 1584251"/>
                  <a:gd name="connsiteY6" fmla="*/ 21265 h 329609"/>
                  <a:gd name="connsiteX7" fmla="*/ 223284 w 1584251"/>
                  <a:gd name="connsiteY7" fmla="*/ 53162 h 329609"/>
                  <a:gd name="connsiteX8" fmla="*/ 244549 w 1584251"/>
                  <a:gd name="connsiteY8" fmla="*/ 159488 h 329609"/>
                  <a:gd name="connsiteX9" fmla="*/ 287079 w 1584251"/>
                  <a:gd name="connsiteY9" fmla="*/ 223283 h 329609"/>
                  <a:gd name="connsiteX10" fmla="*/ 308344 w 1584251"/>
                  <a:gd name="connsiteY10" fmla="*/ 255181 h 329609"/>
                  <a:gd name="connsiteX11" fmla="*/ 340242 w 1584251"/>
                  <a:gd name="connsiteY11" fmla="*/ 276446 h 329609"/>
                  <a:gd name="connsiteX12" fmla="*/ 404037 w 1584251"/>
                  <a:gd name="connsiteY12" fmla="*/ 297711 h 329609"/>
                  <a:gd name="connsiteX13" fmla="*/ 552893 w 1584251"/>
                  <a:gd name="connsiteY13" fmla="*/ 287079 h 329609"/>
                  <a:gd name="connsiteX14" fmla="*/ 584791 w 1584251"/>
                  <a:gd name="connsiteY14" fmla="*/ 265814 h 329609"/>
                  <a:gd name="connsiteX15" fmla="*/ 606056 w 1584251"/>
                  <a:gd name="connsiteY15" fmla="*/ 202018 h 329609"/>
                  <a:gd name="connsiteX16" fmla="*/ 595423 w 1584251"/>
                  <a:gd name="connsiteY16" fmla="*/ 74428 h 329609"/>
                  <a:gd name="connsiteX17" fmla="*/ 584791 w 1584251"/>
                  <a:gd name="connsiteY17" fmla="*/ 42530 h 329609"/>
                  <a:gd name="connsiteX18" fmla="*/ 520995 w 1584251"/>
                  <a:gd name="connsiteY18" fmla="*/ 0 h 329609"/>
                  <a:gd name="connsiteX19" fmla="*/ 489098 w 1584251"/>
                  <a:gd name="connsiteY19" fmla="*/ 10632 h 329609"/>
                  <a:gd name="connsiteX20" fmla="*/ 478465 w 1584251"/>
                  <a:gd name="connsiteY20" fmla="*/ 42530 h 329609"/>
                  <a:gd name="connsiteX21" fmla="*/ 510363 w 1584251"/>
                  <a:gd name="connsiteY21" fmla="*/ 233916 h 329609"/>
                  <a:gd name="connsiteX22" fmla="*/ 520995 w 1584251"/>
                  <a:gd name="connsiteY22" fmla="*/ 265814 h 329609"/>
                  <a:gd name="connsiteX23" fmla="*/ 574158 w 1584251"/>
                  <a:gd name="connsiteY23" fmla="*/ 308344 h 329609"/>
                  <a:gd name="connsiteX24" fmla="*/ 637954 w 1584251"/>
                  <a:gd name="connsiteY24" fmla="*/ 329609 h 329609"/>
                  <a:gd name="connsiteX25" fmla="*/ 733647 w 1584251"/>
                  <a:gd name="connsiteY25" fmla="*/ 318976 h 329609"/>
                  <a:gd name="connsiteX26" fmla="*/ 765544 w 1584251"/>
                  <a:gd name="connsiteY26" fmla="*/ 308344 h 329609"/>
                  <a:gd name="connsiteX27" fmla="*/ 850605 w 1584251"/>
                  <a:gd name="connsiteY27" fmla="*/ 244548 h 329609"/>
                  <a:gd name="connsiteX28" fmla="*/ 861237 w 1584251"/>
                  <a:gd name="connsiteY28" fmla="*/ 212651 h 329609"/>
                  <a:gd name="connsiteX29" fmla="*/ 893135 w 1584251"/>
                  <a:gd name="connsiteY29" fmla="*/ 148855 h 329609"/>
                  <a:gd name="connsiteX30" fmla="*/ 850605 w 1584251"/>
                  <a:gd name="connsiteY30" fmla="*/ 42530 h 329609"/>
                  <a:gd name="connsiteX31" fmla="*/ 786809 w 1584251"/>
                  <a:gd name="connsiteY31" fmla="*/ 53162 h 329609"/>
                  <a:gd name="connsiteX32" fmla="*/ 754912 w 1584251"/>
                  <a:gd name="connsiteY32" fmla="*/ 116958 h 329609"/>
                  <a:gd name="connsiteX33" fmla="*/ 776177 w 1584251"/>
                  <a:gd name="connsiteY33" fmla="*/ 244548 h 329609"/>
                  <a:gd name="connsiteX34" fmla="*/ 797442 w 1584251"/>
                  <a:gd name="connsiteY34" fmla="*/ 265814 h 329609"/>
                  <a:gd name="connsiteX35" fmla="*/ 818707 w 1584251"/>
                  <a:gd name="connsiteY35" fmla="*/ 297711 h 329609"/>
                  <a:gd name="connsiteX36" fmla="*/ 850605 w 1584251"/>
                  <a:gd name="connsiteY36" fmla="*/ 308344 h 329609"/>
                  <a:gd name="connsiteX37" fmla="*/ 1084521 w 1584251"/>
                  <a:gd name="connsiteY37" fmla="*/ 297711 h 329609"/>
                  <a:gd name="connsiteX38" fmla="*/ 1116419 w 1584251"/>
                  <a:gd name="connsiteY38" fmla="*/ 287079 h 329609"/>
                  <a:gd name="connsiteX39" fmla="*/ 1169582 w 1584251"/>
                  <a:gd name="connsiteY39" fmla="*/ 233916 h 329609"/>
                  <a:gd name="connsiteX40" fmla="*/ 1190847 w 1584251"/>
                  <a:gd name="connsiteY40" fmla="*/ 202018 h 329609"/>
                  <a:gd name="connsiteX41" fmla="*/ 1201479 w 1584251"/>
                  <a:gd name="connsiteY41" fmla="*/ 63795 h 329609"/>
                  <a:gd name="connsiteX42" fmla="*/ 1169582 w 1584251"/>
                  <a:gd name="connsiteY42" fmla="*/ 31897 h 329609"/>
                  <a:gd name="connsiteX43" fmla="*/ 1137684 w 1584251"/>
                  <a:gd name="connsiteY43" fmla="*/ 21265 h 329609"/>
                  <a:gd name="connsiteX44" fmla="*/ 1095154 w 1584251"/>
                  <a:gd name="connsiteY44" fmla="*/ 31897 h 329609"/>
                  <a:gd name="connsiteX45" fmla="*/ 1084521 w 1584251"/>
                  <a:gd name="connsiteY45" fmla="*/ 233916 h 329609"/>
                  <a:gd name="connsiteX46" fmla="*/ 1095154 w 1584251"/>
                  <a:gd name="connsiteY46" fmla="*/ 265814 h 329609"/>
                  <a:gd name="connsiteX47" fmla="*/ 1127051 w 1584251"/>
                  <a:gd name="connsiteY47" fmla="*/ 287079 h 329609"/>
                  <a:gd name="connsiteX48" fmla="*/ 1190847 w 1584251"/>
                  <a:gd name="connsiteY48" fmla="*/ 308344 h 329609"/>
                  <a:gd name="connsiteX49" fmla="*/ 1307805 w 1584251"/>
                  <a:gd name="connsiteY49" fmla="*/ 297711 h 329609"/>
                  <a:gd name="connsiteX50" fmla="*/ 1339702 w 1584251"/>
                  <a:gd name="connsiteY50" fmla="*/ 276446 h 329609"/>
                  <a:gd name="connsiteX51" fmla="*/ 1382233 w 1584251"/>
                  <a:gd name="connsiteY51" fmla="*/ 223283 h 329609"/>
                  <a:gd name="connsiteX52" fmla="*/ 1414130 w 1584251"/>
                  <a:gd name="connsiteY52" fmla="*/ 191386 h 329609"/>
                  <a:gd name="connsiteX53" fmla="*/ 1584251 w 1584251"/>
                  <a:gd name="connsiteY53" fmla="*/ 180753 h 329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84251" h="329609">
                    <a:moveTo>
                      <a:pt x="0" y="159488"/>
                    </a:moveTo>
                    <a:cubicBezTo>
                      <a:pt x="17721" y="163032"/>
                      <a:pt x="35091" y="170121"/>
                      <a:pt x="53163" y="170121"/>
                    </a:cubicBezTo>
                    <a:cubicBezTo>
                      <a:pt x="116732" y="170121"/>
                      <a:pt x="190766" y="158058"/>
                      <a:pt x="255182" y="148855"/>
                    </a:cubicBezTo>
                    <a:cubicBezTo>
                      <a:pt x="265814" y="145311"/>
                      <a:pt x="278328" y="145224"/>
                      <a:pt x="287079" y="138223"/>
                    </a:cubicBezTo>
                    <a:cubicBezTo>
                      <a:pt x="322411" y="109957"/>
                      <a:pt x="313915" y="57722"/>
                      <a:pt x="297712" y="21265"/>
                    </a:cubicBezTo>
                    <a:cubicBezTo>
                      <a:pt x="293160" y="11023"/>
                      <a:pt x="276447" y="14176"/>
                      <a:pt x="265814" y="10632"/>
                    </a:cubicBezTo>
                    <a:cubicBezTo>
                      <a:pt x="255181" y="14176"/>
                      <a:pt x="241841" y="13340"/>
                      <a:pt x="233916" y="21265"/>
                    </a:cubicBezTo>
                    <a:cubicBezTo>
                      <a:pt x="225991" y="29190"/>
                      <a:pt x="223284" y="41955"/>
                      <a:pt x="223284" y="53162"/>
                    </a:cubicBezTo>
                    <a:cubicBezTo>
                      <a:pt x="223284" y="66902"/>
                      <a:pt x="231454" y="135918"/>
                      <a:pt x="244549" y="159488"/>
                    </a:cubicBezTo>
                    <a:cubicBezTo>
                      <a:pt x="256961" y="181829"/>
                      <a:pt x="272902" y="202018"/>
                      <a:pt x="287079" y="223283"/>
                    </a:cubicBezTo>
                    <a:cubicBezTo>
                      <a:pt x="294167" y="233916"/>
                      <a:pt x="297711" y="248093"/>
                      <a:pt x="308344" y="255181"/>
                    </a:cubicBezTo>
                    <a:cubicBezTo>
                      <a:pt x="318977" y="262269"/>
                      <a:pt x="328565" y="271256"/>
                      <a:pt x="340242" y="276446"/>
                    </a:cubicBezTo>
                    <a:cubicBezTo>
                      <a:pt x="360725" y="285550"/>
                      <a:pt x="404037" y="297711"/>
                      <a:pt x="404037" y="297711"/>
                    </a:cubicBezTo>
                    <a:cubicBezTo>
                      <a:pt x="453656" y="294167"/>
                      <a:pt x="503905" y="295724"/>
                      <a:pt x="552893" y="287079"/>
                    </a:cubicBezTo>
                    <a:cubicBezTo>
                      <a:pt x="565477" y="284858"/>
                      <a:pt x="578018" y="276650"/>
                      <a:pt x="584791" y="265814"/>
                    </a:cubicBezTo>
                    <a:cubicBezTo>
                      <a:pt x="596671" y="246806"/>
                      <a:pt x="606056" y="202018"/>
                      <a:pt x="606056" y="202018"/>
                    </a:cubicBezTo>
                    <a:cubicBezTo>
                      <a:pt x="602512" y="159488"/>
                      <a:pt x="601063" y="116731"/>
                      <a:pt x="595423" y="74428"/>
                    </a:cubicBezTo>
                    <a:cubicBezTo>
                      <a:pt x="593942" y="63319"/>
                      <a:pt x="592716" y="50455"/>
                      <a:pt x="584791" y="42530"/>
                    </a:cubicBezTo>
                    <a:cubicBezTo>
                      <a:pt x="566719" y="24458"/>
                      <a:pt x="520995" y="0"/>
                      <a:pt x="520995" y="0"/>
                    </a:cubicBezTo>
                    <a:cubicBezTo>
                      <a:pt x="510363" y="3544"/>
                      <a:pt x="497023" y="2707"/>
                      <a:pt x="489098" y="10632"/>
                    </a:cubicBezTo>
                    <a:cubicBezTo>
                      <a:pt x="481173" y="18557"/>
                      <a:pt x="478465" y="31322"/>
                      <a:pt x="478465" y="42530"/>
                    </a:cubicBezTo>
                    <a:cubicBezTo>
                      <a:pt x="478465" y="197544"/>
                      <a:pt x="462298" y="161817"/>
                      <a:pt x="510363" y="233916"/>
                    </a:cubicBezTo>
                    <a:cubicBezTo>
                      <a:pt x="513907" y="244549"/>
                      <a:pt x="515229" y="256203"/>
                      <a:pt x="520995" y="265814"/>
                    </a:cubicBezTo>
                    <a:cubicBezTo>
                      <a:pt x="529028" y="279202"/>
                      <a:pt x="562307" y="303077"/>
                      <a:pt x="574158" y="308344"/>
                    </a:cubicBezTo>
                    <a:cubicBezTo>
                      <a:pt x="594642" y="317448"/>
                      <a:pt x="637954" y="329609"/>
                      <a:pt x="637954" y="329609"/>
                    </a:cubicBezTo>
                    <a:cubicBezTo>
                      <a:pt x="669852" y="326065"/>
                      <a:pt x="701990" y="324252"/>
                      <a:pt x="733647" y="318976"/>
                    </a:cubicBezTo>
                    <a:cubicBezTo>
                      <a:pt x="744702" y="317134"/>
                      <a:pt x="755747" y="313787"/>
                      <a:pt x="765544" y="308344"/>
                    </a:cubicBezTo>
                    <a:cubicBezTo>
                      <a:pt x="819649" y="278286"/>
                      <a:pt x="818341" y="276813"/>
                      <a:pt x="850605" y="244548"/>
                    </a:cubicBezTo>
                    <a:cubicBezTo>
                      <a:pt x="854149" y="233916"/>
                      <a:pt x="856225" y="222675"/>
                      <a:pt x="861237" y="212651"/>
                    </a:cubicBezTo>
                    <a:cubicBezTo>
                      <a:pt x="902462" y="130200"/>
                      <a:pt x="866407" y="229035"/>
                      <a:pt x="893135" y="148855"/>
                    </a:cubicBezTo>
                    <a:cubicBezTo>
                      <a:pt x="889684" y="121250"/>
                      <a:pt x="902356" y="48280"/>
                      <a:pt x="850605" y="42530"/>
                    </a:cubicBezTo>
                    <a:cubicBezTo>
                      <a:pt x="829178" y="40149"/>
                      <a:pt x="808074" y="49618"/>
                      <a:pt x="786809" y="53162"/>
                    </a:cubicBezTo>
                    <a:cubicBezTo>
                      <a:pt x="776057" y="69291"/>
                      <a:pt x="754912" y="94946"/>
                      <a:pt x="754912" y="116958"/>
                    </a:cubicBezTo>
                    <a:cubicBezTo>
                      <a:pt x="754912" y="124667"/>
                      <a:pt x="759539" y="216819"/>
                      <a:pt x="776177" y="244548"/>
                    </a:cubicBezTo>
                    <a:cubicBezTo>
                      <a:pt x="781335" y="253144"/>
                      <a:pt x="791180" y="257986"/>
                      <a:pt x="797442" y="265814"/>
                    </a:cubicBezTo>
                    <a:cubicBezTo>
                      <a:pt x="805425" y="275792"/>
                      <a:pt x="808729" y="289728"/>
                      <a:pt x="818707" y="297711"/>
                    </a:cubicBezTo>
                    <a:cubicBezTo>
                      <a:pt x="827459" y="304712"/>
                      <a:pt x="839972" y="304800"/>
                      <a:pt x="850605" y="308344"/>
                    </a:cubicBezTo>
                    <a:cubicBezTo>
                      <a:pt x="928577" y="304800"/>
                      <a:pt x="1006717" y="303935"/>
                      <a:pt x="1084521" y="297711"/>
                    </a:cubicBezTo>
                    <a:cubicBezTo>
                      <a:pt x="1095693" y="296817"/>
                      <a:pt x="1107453" y="293804"/>
                      <a:pt x="1116419" y="287079"/>
                    </a:cubicBezTo>
                    <a:cubicBezTo>
                      <a:pt x="1136468" y="272042"/>
                      <a:pt x="1155681" y="254768"/>
                      <a:pt x="1169582" y="233916"/>
                    </a:cubicBezTo>
                    <a:lnTo>
                      <a:pt x="1190847" y="202018"/>
                    </a:lnTo>
                    <a:cubicBezTo>
                      <a:pt x="1209937" y="144749"/>
                      <a:pt x="1226575" y="126535"/>
                      <a:pt x="1201479" y="63795"/>
                    </a:cubicBezTo>
                    <a:cubicBezTo>
                      <a:pt x="1195895" y="49834"/>
                      <a:pt x="1182093" y="40238"/>
                      <a:pt x="1169582" y="31897"/>
                    </a:cubicBezTo>
                    <a:cubicBezTo>
                      <a:pt x="1160257" y="25680"/>
                      <a:pt x="1148317" y="24809"/>
                      <a:pt x="1137684" y="21265"/>
                    </a:cubicBezTo>
                    <a:cubicBezTo>
                      <a:pt x="1123507" y="24809"/>
                      <a:pt x="1108224" y="25362"/>
                      <a:pt x="1095154" y="31897"/>
                    </a:cubicBezTo>
                    <a:cubicBezTo>
                      <a:pt x="1029407" y="64770"/>
                      <a:pt x="1084151" y="230213"/>
                      <a:pt x="1084521" y="233916"/>
                    </a:cubicBezTo>
                    <a:cubicBezTo>
                      <a:pt x="1085636" y="245068"/>
                      <a:pt x="1088153" y="257062"/>
                      <a:pt x="1095154" y="265814"/>
                    </a:cubicBezTo>
                    <a:cubicBezTo>
                      <a:pt x="1103137" y="275792"/>
                      <a:pt x="1115374" y="281889"/>
                      <a:pt x="1127051" y="287079"/>
                    </a:cubicBezTo>
                    <a:cubicBezTo>
                      <a:pt x="1147535" y="296183"/>
                      <a:pt x="1190847" y="308344"/>
                      <a:pt x="1190847" y="308344"/>
                    </a:cubicBezTo>
                    <a:cubicBezTo>
                      <a:pt x="1229833" y="304800"/>
                      <a:pt x="1269527" y="305914"/>
                      <a:pt x="1307805" y="297711"/>
                    </a:cubicBezTo>
                    <a:cubicBezTo>
                      <a:pt x="1320300" y="295033"/>
                      <a:pt x="1329724" y="284429"/>
                      <a:pt x="1339702" y="276446"/>
                    </a:cubicBezTo>
                    <a:cubicBezTo>
                      <a:pt x="1370640" y="251696"/>
                      <a:pt x="1354597" y="256446"/>
                      <a:pt x="1382233" y="223283"/>
                    </a:cubicBezTo>
                    <a:cubicBezTo>
                      <a:pt x="1391859" y="211732"/>
                      <a:pt x="1399493" y="194830"/>
                      <a:pt x="1414130" y="191386"/>
                    </a:cubicBezTo>
                    <a:cubicBezTo>
                      <a:pt x="1461467" y="180248"/>
                      <a:pt x="1528714" y="180753"/>
                      <a:pt x="1584251" y="180753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581400" y="2195200"/>
                <a:ext cx="228600" cy="228600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>
                <a:bevelT w="114300" h="1143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089329" y="2198131"/>
                <a:ext cx="228600" cy="228600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>
                <a:bevelT w="114300" h="1143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522111" y="2195474"/>
                <a:ext cx="228600" cy="228600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>
                <a:bevelT w="114300" h="1143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984760" y="2198131"/>
                <a:ext cx="228600" cy="228600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>
                <a:bevelT w="114300" h="1143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562600" y="2199354"/>
                <a:ext cx="228600" cy="228600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>
                <a:bevelT w="114300" h="1143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rapezoid 12"/>
              <p:cNvSpPr/>
              <p:nvPr/>
            </p:nvSpPr>
            <p:spPr>
              <a:xfrm rot="10800000">
                <a:off x="2667000" y="1524000"/>
                <a:ext cx="3938823" cy="592921"/>
              </a:xfrm>
              <a:prstGeom prst="trapezoid">
                <a:avLst>
                  <a:gd name="adj" fmla="val 99626"/>
                </a:avLst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rapezoid 19"/>
              <p:cNvSpPr/>
              <p:nvPr/>
            </p:nvSpPr>
            <p:spPr>
              <a:xfrm>
                <a:off x="2667000" y="2516166"/>
                <a:ext cx="3938823" cy="592921"/>
              </a:xfrm>
              <a:prstGeom prst="trapezoid">
                <a:avLst>
                  <a:gd name="adj" fmla="val 99626"/>
                </a:avLst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547145" y="2119402"/>
                <a:ext cx="2550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+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062859" y="2128217"/>
                <a:ext cx="2550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+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496944" y="2121670"/>
                <a:ext cx="2550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+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961338" y="2124063"/>
                <a:ext cx="2550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+</a:t>
                </a:r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540976" y="2125164"/>
                <a:ext cx="2550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+</a:t>
                </a:r>
                <a:endParaRPr lang="en-US" dirty="0"/>
              </a:p>
            </p:txBody>
          </p:sp>
        </p:grpSp>
        <p:sp>
          <p:nvSpPr>
            <p:cNvPr id="25" name="Isosceles Triangle 24"/>
            <p:cNvSpPr/>
            <p:nvPr/>
          </p:nvSpPr>
          <p:spPr>
            <a:xfrm rot="5400000">
              <a:off x="3968215" y="2053298"/>
              <a:ext cx="978970" cy="533400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 rot="16200000">
              <a:off x="7373638" y="2063215"/>
              <a:ext cx="978970" cy="533400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Oval 26"/>
          <p:cNvSpPr>
            <a:spLocks noChangeAspect="1"/>
          </p:cNvSpPr>
          <p:nvPr/>
        </p:nvSpPr>
        <p:spPr>
          <a:xfrm>
            <a:off x="8567676" y="43606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8713728" y="43606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8859780" y="43606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8998848" y="43606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9144900" y="43606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9290952" y="43606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9437004" y="43606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9583056" y="43606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9729108" y="43606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8672466" y="53512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8818518" y="53512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8964570" y="53512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9103638" y="53512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9249690" y="53512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9395742" y="53512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9541794" y="53512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9687846" y="53512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9833898" y="5351246"/>
            <a:ext cx="80010" cy="8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839200" y="3235280"/>
            <a:ext cx="2300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Trapped Ion Motional Modes</a:t>
            </a:r>
            <a:endParaRPr lang="en-US" sz="2000" u="sng" dirty="0"/>
          </a:p>
        </p:txBody>
      </p:sp>
      <p:sp>
        <p:nvSpPr>
          <p:cNvPr id="46" name="TextBox 45"/>
          <p:cNvSpPr txBox="1"/>
          <p:nvPr/>
        </p:nvSpPr>
        <p:spPr>
          <a:xfrm>
            <a:off x="8485152" y="4593056"/>
            <a:ext cx="170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Center of Mass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/>
              <p:cNvSpPr txBox="1"/>
              <p:nvPr/>
            </p:nvSpPr>
            <p:spPr>
              <a:xfrm>
                <a:off x="10190118" y="4581388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𝑐𝑜𝑚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0118" y="4581388"/>
                <a:ext cx="137160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8437527" y="5650331"/>
            <a:ext cx="170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Breathing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/>
              <p:cNvSpPr txBox="1"/>
              <p:nvPr/>
            </p:nvSpPr>
            <p:spPr>
              <a:xfrm>
                <a:off x="10037718" y="5638663"/>
                <a:ext cx="1752600" cy="40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𝑏𝑟𝑡h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7718" y="5638663"/>
                <a:ext cx="1752600" cy="4019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utoShape 2" descr="Image result for newtons cradle anim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4" descr="Image result for newtons cradle animatio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upload.wikimedia.org/wikipedia/commons/d/d3/Newtons_cradle_animation_book_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381" y="3387903"/>
            <a:ext cx="2103721" cy="157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624783" y="5162395"/>
            <a:ext cx="2009775" cy="37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Newton’s Cradle</a:t>
            </a:r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/>
          <a:srcRect l="16424" t="3170" r="3971" b="2599"/>
          <a:stretch/>
        </p:blipFill>
        <p:spPr>
          <a:xfrm>
            <a:off x="397373" y="1453715"/>
            <a:ext cx="3975100" cy="3968750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979548" y="5424248"/>
            <a:ext cx="2998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Artist’s Rendition of a Trapped Ion Quantum Computer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1102" y="6550223"/>
            <a:ext cx="290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 Credit: Scientific American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283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299 0.00023 " pathEditMode="relative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299 0.00023 " pathEditMode="relative" ptsTypes="AA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299 0.00023 " pathEditMode="relative" ptsTypes="AA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299 0.00023 " pathEditMode="relative" ptsTypes="AA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299 0.00023 " pathEditMode="relative" ptsTypes="AA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299 0.00023 " pathEditMode="relative" ptsTypes="AA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299 0.00023 " pathEditMode="relative" ptsTypes="AA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299 0.00023 " pathEditMode="relative" ptsTypes="AA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299 0.00023 " pathEditMode="relative" ptsTypes="AA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23 L 0.04132 7.40741E-7 " pathEditMode="relative" ptsTypes="AA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023 L 0.03958 -0.00023 " pathEditMode="relative" ptsTypes="AA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4.81481E-6 L 0.0316 -0.00023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-0.00023 L 0.01528 -4.44444E-6 " pathEditMode="relative" ptsTypes="AA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3 L -0.03698 0.00046 " pathEditMode="relative" ptsTypes="AA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3 L -0.03681 0.00046 " pathEditMode="relative" ptsTypes="AA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46 L -0.03177 0.00023 " pathEditMode="relative" ptsTypes="AA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-0.0151 0.00046 " pathEditMode="relative" ptsTypes="AA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3068"/>
            <a:ext cx="8229600" cy="1143000"/>
          </a:xfrm>
        </p:spPr>
        <p:txBody>
          <a:bodyPr/>
          <a:lstStyle/>
          <a:p>
            <a:r>
              <a:rPr lang="en-US" dirty="0" smtClean="0"/>
              <a:t>Types of Ion Traps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025772" y="1219201"/>
            <a:ext cx="2851029" cy="2894050"/>
            <a:chOff x="501771" y="1219201"/>
            <a:chExt cx="2851029" cy="28940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6" t="9415" r="22024" b="19802"/>
            <a:stretch/>
          </p:blipFill>
          <p:spPr>
            <a:xfrm>
              <a:off x="501771" y="1219201"/>
              <a:ext cx="2698629" cy="252471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01771" y="3743919"/>
              <a:ext cx="2851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“Four Rod” Trap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57400" y="33528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err="1">
                  <a:solidFill>
                    <a:schemeClr val="bg1"/>
                  </a:solidFill>
                </a:rPr>
                <a:t>Yb</a:t>
              </a:r>
              <a:r>
                <a:rPr lang="en-US" dirty="0">
                  <a:solidFill>
                    <a:schemeClr val="bg1"/>
                  </a:solidFill>
                </a:rPr>
                <a:t> oven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2819400" y="3048000"/>
              <a:ext cx="76200" cy="3810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248399" y="1203724"/>
            <a:ext cx="3657600" cy="2703074"/>
            <a:chOff x="4724399" y="1203724"/>
            <a:chExt cx="3657600" cy="27030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27"/>
            <a:stretch/>
          </p:blipFill>
          <p:spPr>
            <a:xfrm>
              <a:off x="4724399" y="1203724"/>
              <a:ext cx="3657600" cy="233374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127684" y="3537466"/>
              <a:ext cx="2851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“Blade” Trap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67620" y="4216208"/>
            <a:ext cx="2856780" cy="2628686"/>
            <a:chOff x="343620" y="4216208"/>
            <a:chExt cx="2856780" cy="262868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910" y="4216208"/>
              <a:ext cx="2749490" cy="2327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43620" y="6475562"/>
              <a:ext cx="2851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“T-Junction 3-Layer” Trap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98681" y="4113252"/>
            <a:ext cx="3608413" cy="2604921"/>
            <a:chOff x="4974680" y="4113251"/>
            <a:chExt cx="3608413" cy="2604921"/>
          </a:xfrm>
        </p:grpSpPr>
        <p:grpSp>
          <p:nvGrpSpPr>
            <p:cNvPr id="15" name="Group 14"/>
            <p:cNvGrpSpPr/>
            <p:nvPr/>
          </p:nvGrpSpPr>
          <p:grpSpPr>
            <a:xfrm>
              <a:off x="4974680" y="4113251"/>
              <a:ext cx="3157036" cy="2466422"/>
              <a:chOff x="4974680" y="4113251"/>
              <a:chExt cx="3157036" cy="2466422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4680" y="4113251"/>
                <a:ext cx="3157036" cy="205383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136669" y="6210341"/>
                <a:ext cx="28510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“Surface” Trap</a:t>
                </a:r>
                <a:endParaRPr lang="en-US" dirty="0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7374333" y="6441173"/>
              <a:ext cx="120876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200" dirty="0">
                  <a:cs typeface="Times New Roman" pitchFamily="18" charset="0"/>
                </a:rPr>
                <a:t>- GTRI QS group</a:t>
              </a:r>
              <a:endParaRPr lang="en-US" altLang="en-US" sz="1200" dirty="0"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03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Choosing an Ion</a:t>
            </a:r>
            <a:endParaRPr lang="en-US" dirty="0"/>
          </a:p>
        </p:txBody>
      </p:sp>
      <p:pic>
        <p:nvPicPr>
          <p:cNvPr id="4101" name="Picture 5" descr="http://sciencenotes.org/wp-content/uploads/2013/06/PeriodicTable-NoBackground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849" y="1295401"/>
            <a:ext cx="650240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876800" y="1600200"/>
            <a:ext cx="457200" cy="2133600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5000" y="12192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Hydrogen-like when you remove one electron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10000" y="1693806"/>
            <a:ext cx="1066800" cy="23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924800" y="2142530"/>
            <a:ext cx="457200" cy="1210270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330904" y="3657600"/>
            <a:ext cx="457200" cy="457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28800" y="5105401"/>
            <a:ext cx="558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picking an atom to trap, consider: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Resonant Wavelengths (Spectrum)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you make it into a </a:t>
            </a:r>
            <a:r>
              <a:rPr lang="en-US" dirty="0" err="1"/>
              <a:t>qubit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510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3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 smtClean="0"/>
              <a:t>Atomic </a:t>
            </a:r>
            <a:r>
              <a:rPr lang="en-US" dirty="0" err="1" smtClean="0"/>
              <a:t>Qubits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114800" y="1809387"/>
            <a:ext cx="4267200" cy="704040"/>
            <a:chOff x="1219200" y="2438400"/>
            <a:chExt cx="2133600" cy="228600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1219200" y="2438400"/>
              <a:ext cx="228600" cy="2286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447800" y="2438400"/>
              <a:ext cx="1905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162800" y="3372784"/>
                <a:ext cx="6319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|0⟩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372784"/>
                <a:ext cx="631904" cy="461665"/>
              </a:xfrm>
              <a:prstGeom prst="rect">
                <a:avLst/>
              </a:prstGeom>
              <a:blipFill>
                <a:blip r:embed="rId3"/>
                <a:stretch>
                  <a:fillRect l="-1923" r="-1923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7162800" y="1352704"/>
                <a:ext cx="6319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|1⟩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1352704"/>
                <a:ext cx="631904" cy="461665"/>
              </a:xfrm>
              <a:prstGeom prst="rect">
                <a:avLst/>
              </a:prstGeom>
              <a:blipFill>
                <a:blip r:embed="rId4"/>
                <a:stretch>
                  <a:fillRect l="-1923" r="-1923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2590800" y="1809388"/>
            <a:ext cx="1371600" cy="1387461"/>
            <a:chOff x="3278037" y="2039474"/>
            <a:chExt cx="1371600" cy="1387461"/>
          </a:xfrm>
        </p:grpSpPr>
        <p:sp>
          <p:nvSpPr>
            <p:cNvPr id="4" name="Down Arrow 3"/>
            <p:cNvSpPr/>
            <p:nvPr/>
          </p:nvSpPr>
          <p:spPr>
            <a:xfrm flipV="1">
              <a:off x="3886200" y="2330879"/>
              <a:ext cx="152400" cy="762000"/>
            </a:xfrm>
            <a:prstGeom prst="down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3733800" y="2504918"/>
              <a:ext cx="457200" cy="457200"/>
            </a:xfrm>
            <a:prstGeom prst="ellipse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228600" h="228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278037" y="2055335"/>
              <a:ext cx="1371600" cy="13716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352800" y="2039474"/>
              <a:ext cx="228600" cy="465444"/>
              <a:chOff x="4191000" y="1871114"/>
              <a:chExt cx="228600" cy="465444"/>
            </a:xfrm>
          </p:grpSpPr>
          <p:sp>
            <p:nvSpPr>
              <p:cNvPr id="15" name="Down Arrow 14"/>
              <p:cNvSpPr/>
              <p:nvPr/>
            </p:nvSpPr>
            <p:spPr>
              <a:xfrm flipV="1">
                <a:off x="4282440" y="1871114"/>
                <a:ext cx="45719" cy="465444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191000" y="1986370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>
                <a:bevelT w="114300" h="1143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 flipV="1">
            <a:off x="4114800" y="2665827"/>
            <a:ext cx="4267200" cy="704040"/>
            <a:chOff x="1219200" y="2438400"/>
            <a:chExt cx="2133600" cy="228600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1219200" y="2438400"/>
              <a:ext cx="228600" cy="2286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447800" y="2438400"/>
              <a:ext cx="1905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Down Arrow 22"/>
          <p:cNvSpPr/>
          <p:nvPr/>
        </p:nvSpPr>
        <p:spPr>
          <a:xfrm flipV="1">
            <a:off x="4572001" y="1573499"/>
            <a:ext cx="45719" cy="465444"/>
          </a:xfrm>
          <a:prstGeom prst="downArrow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 flipV="1">
            <a:off x="4777020" y="1573499"/>
            <a:ext cx="45719" cy="465444"/>
          </a:xfrm>
          <a:prstGeom prst="downArrow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4572001" y="3124200"/>
            <a:ext cx="45719" cy="465444"/>
          </a:xfrm>
          <a:prstGeom prst="downArrow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 flipV="1">
            <a:off x="4777020" y="3124200"/>
            <a:ext cx="45719" cy="465444"/>
          </a:xfrm>
          <a:prstGeom prst="downArrow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6148" name="Picture 4" descr="C:\Users\monroe-lab\AppData\Local\Microsoft\Windows\Temporary Internet Files\Content.IE5\EC1LKM3U\320px-Bar_magnet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45672" y="5494765"/>
            <a:ext cx="1033456" cy="7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46276" y="3229661"/>
            <a:ext cx="108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Nucleus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90203" y="122412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</a:t>
            </a:r>
          </a:p>
        </p:txBody>
      </p:sp>
      <p:cxnSp>
        <p:nvCxnSpPr>
          <p:cNvPr id="34" name="Straight Arrow Connector 33"/>
          <p:cNvCxnSpPr>
            <a:stCxn id="36" idx="2"/>
            <a:endCxn id="14" idx="1"/>
          </p:cNvCxnSpPr>
          <p:nvPr/>
        </p:nvCxnSpPr>
        <p:spPr>
          <a:xfrm>
            <a:off x="2223603" y="1593461"/>
            <a:ext cx="475438" cy="3646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667413" y="2819400"/>
            <a:ext cx="531551" cy="5879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 flipV="1">
            <a:off x="2445636" y="5436151"/>
            <a:ext cx="278060" cy="762000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Equal 37"/>
          <p:cNvSpPr/>
          <p:nvPr/>
        </p:nvSpPr>
        <p:spPr>
          <a:xfrm>
            <a:off x="2850442" y="5615611"/>
            <a:ext cx="839637" cy="533400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81252" y="4534789"/>
            <a:ext cx="278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“The Hyperfine Interaction”</a:t>
            </a:r>
          </a:p>
          <a:p>
            <a:pPr algn="ctr"/>
            <a:r>
              <a:rPr lang="en-US" dirty="0"/>
              <a:t>Interacting Bar </a:t>
            </a:r>
            <a:r>
              <a:rPr lang="en-US" dirty="0"/>
              <a:t>Magnets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5562600" y="1825249"/>
            <a:ext cx="0" cy="154753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676900" y="2281761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Microwave </a:t>
            </a:r>
          </a:p>
          <a:p>
            <a:r>
              <a:rPr lang="en-US" dirty="0"/>
              <a:t>Frequencies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7630134" y="1400037"/>
            <a:ext cx="609600" cy="36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/>
              <p:cNvSpPr txBox="1"/>
              <p:nvPr/>
            </p:nvSpPr>
            <p:spPr>
              <a:xfrm>
                <a:off x="8072922" y="1352704"/>
                <a:ext cx="6058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↑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922" y="1352704"/>
                <a:ext cx="60587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/>
              <p:cNvSpPr txBox="1"/>
              <p:nvPr/>
            </p:nvSpPr>
            <p:spPr>
              <a:xfrm>
                <a:off x="8067171" y="3372784"/>
                <a:ext cx="6058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↓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171" y="3372784"/>
                <a:ext cx="60587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7630134" y="3415495"/>
            <a:ext cx="609600" cy="36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856352" y="4168235"/>
            <a:ext cx="1686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“Computational Bits”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8145270" y="4221821"/>
            <a:ext cx="168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“Spins”</a:t>
            </a:r>
            <a:endParaRPr lang="en-US" dirty="0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7270750" y="3886200"/>
            <a:ext cx="120650" cy="2845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8610600" y="3886200"/>
            <a:ext cx="203518" cy="2820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Down Arrow 57"/>
          <p:cNvSpPr/>
          <p:nvPr/>
        </p:nvSpPr>
        <p:spPr>
          <a:xfrm>
            <a:off x="9223241" y="3125420"/>
            <a:ext cx="45719" cy="465444"/>
          </a:xfrm>
          <a:prstGeom prst="downArrow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0" name="Down Arrow 59"/>
          <p:cNvSpPr/>
          <p:nvPr/>
        </p:nvSpPr>
        <p:spPr>
          <a:xfrm flipV="1">
            <a:off x="9223241" y="1521551"/>
            <a:ext cx="45719" cy="465444"/>
          </a:xfrm>
          <a:prstGeom prst="downArrow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9131800" y="3236275"/>
            <a:ext cx="228600" cy="2286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>
                <a:shade val="50000"/>
              </a:schemeClr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>
            <a:bevelT w="1143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9131800" y="1633629"/>
            <a:ext cx="228600" cy="2286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>
                <a:shade val="50000"/>
              </a:schemeClr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>
            <a:bevelT w="1143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8608331">
            <a:off x="8689077" y="1597448"/>
            <a:ext cx="1159765" cy="250028"/>
          </a:xfrm>
          <a:prstGeom prst="rightArrow">
            <a:avLst/>
          </a:prstGeom>
          <a:solidFill>
            <a:schemeClr val="accent4">
              <a:alpha val="47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/>
          <p:cNvSpPr/>
          <p:nvPr/>
        </p:nvSpPr>
        <p:spPr>
          <a:xfrm rot="18608331">
            <a:off x="8703624" y="3185534"/>
            <a:ext cx="1159765" cy="250028"/>
          </a:xfrm>
          <a:prstGeom prst="rightArrow">
            <a:avLst/>
          </a:prstGeom>
          <a:solidFill>
            <a:schemeClr val="accent4">
              <a:alpha val="47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Explosion 1 70"/>
          <p:cNvSpPr/>
          <p:nvPr/>
        </p:nvSpPr>
        <p:spPr>
          <a:xfrm>
            <a:off x="8911174" y="1400038"/>
            <a:ext cx="715570" cy="683055"/>
          </a:xfrm>
          <a:prstGeom prst="irregularSeal1">
            <a:avLst/>
          </a:prstGeom>
          <a:solidFill>
            <a:schemeClr val="accent4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6608231" y="5826836"/>
            <a:ext cx="3773296" cy="381239"/>
            <a:chOff x="270344" y="5205310"/>
            <a:chExt cx="8347946" cy="776040"/>
          </a:xfrm>
        </p:grpSpPr>
        <p:pic>
          <p:nvPicPr>
            <p:cNvPr id="51" name="Picture 50" descr="Ions on Fire1.jpg"/>
            <p:cNvPicPr>
              <a:picLocks noChangeAspect="1"/>
            </p:cNvPicPr>
            <p:nvPr/>
          </p:nvPicPr>
          <p:blipFill>
            <a:blip r:embed="rId8" cstate="print"/>
            <a:srcRect l="3028" t="75257" r="6055" b="2010"/>
            <a:stretch>
              <a:fillRect/>
            </a:stretch>
          </p:blipFill>
          <p:spPr>
            <a:xfrm>
              <a:off x="304800" y="5220943"/>
              <a:ext cx="8313490" cy="760407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270344" y="5205310"/>
              <a:ext cx="8309113" cy="747422"/>
              <a:chOff x="270344" y="1796995"/>
              <a:chExt cx="8309113" cy="747422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270344" y="1796995"/>
                <a:ext cx="8309113" cy="74742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 flipH="1">
                <a:off x="1216548" y="1804946"/>
                <a:ext cx="0" cy="739471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>
                <a:off x="6624759" y="1804946"/>
                <a:ext cx="0" cy="739471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H="1">
                <a:off x="5846859" y="1804946"/>
                <a:ext cx="0" cy="739471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2125648" y="1804946"/>
                <a:ext cx="0" cy="739471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5124615" y="1804946"/>
                <a:ext cx="0" cy="739471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2960536" y="1804946"/>
                <a:ext cx="0" cy="739471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H="1">
                <a:off x="4401047" y="1804946"/>
                <a:ext cx="0" cy="739471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>
                <a:off x="3670852" y="1804946"/>
                <a:ext cx="0" cy="739471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7547112" y="1804946"/>
                <a:ext cx="0" cy="739471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6"/>
              <p:cNvSpPr txBox="1"/>
              <p:nvPr/>
            </p:nvSpPr>
            <p:spPr>
              <a:xfrm>
                <a:off x="6471845" y="6208075"/>
                <a:ext cx="43156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0</m:t>
                      </m:r>
                      <m:r>
                        <a:rPr lang="en-US" sz="2400" b="0" i="1" smtClean="0">
                          <a:latin typeface="Cambria Math"/>
                        </a:rPr>
                        <m:t>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/>
                        </a:rPr>
                        <m:t>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/>
                        </a:rPr>
                        <m:t>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/>
                        </a:rPr>
                        <m:t>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0</m:t>
                      </m:r>
                      <m:r>
                        <a:rPr lang="en-US" sz="2400" b="0" i="1" smtClean="0">
                          <a:latin typeface="Cambria Math"/>
                        </a:rPr>
                        <m:t>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/>
                        </a:rPr>
                        <m:t>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/>
                        </a:rPr>
                        <m:t>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/>
                        </a:rPr>
                        <m:t>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/>
                        </a:rPr>
                        <m:t>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/>
                        </a:rPr>
                        <m:t>  ⟩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6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845" y="6208075"/>
                <a:ext cx="4315605" cy="461665"/>
              </a:xfrm>
              <a:prstGeom prst="rect">
                <a:avLst/>
              </a:prstGeom>
              <a:blipFill>
                <a:blip r:embed="rId9"/>
                <a:stretch>
                  <a:fillRect l="-1271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6362700" y="5301960"/>
            <a:ext cx="439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trapped ion quantum state measurement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4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1" grpId="1" animBg="1"/>
      <p:bldP spid="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670" y="20347"/>
            <a:ext cx="8229600" cy="1143000"/>
          </a:xfrm>
        </p:spPr>
        <p:txBody>
          <a:bodyPr/>
          <a:lstStyle/>
          <a:p>
            <a:r>
              <a:rPr lang="en-US" dirty="0" smtClean="0"/>
              <a:t>Generating Entanglement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 flipV="1">
            <a:off x="5882641" y="2087276"/>
            <a:ext cx="45719" cy="465444"/>
          </a:xfrm>
          <a:prstGeom prst="downArrow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flipV="1">
            <a:off x="6460481" y="2087276"/>
            <a:ext cx="45719" cy="465444"/>
          </a:xfrm>
          <a:prstGeom prst="downArrow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031238" y="2233493"/>
            <a:ext cx="337803" cy="193238"/>
          </a:xfrm>
          <a:custGeom>
            <a:avLst/>
            <a:gdLst>
              <a:gd name="connsiteX0" fmla="*/ 0 w 1584251"/>
              <a:gd name="connsiteY0" fmla="*/ 159488 h 329609"/>
              <a:gd name="connsiteX1" fmla="*/ 53163 w 1584251"/>
              <a:gd name="connsiteY1" fmla="*/ 170121 h 329609"/>
              <a:gd name="connsiteX2" fmla="*/ 255182 w 1584251"/>
              <a:gd name="connsiteY2" fmla="*/ 148855 h 329609"/>
              <a:gd name="connsiteX3" fmla="*/ 287079 w 1584251"/>
              <a:gd name="connsiteY3" fmla="*/ 138223 h 329609"/>
              <a:gd name="connsiteX4" fmla="*/ 297712 w 1584251"/>
              <a:gd name="connsiteY4" fmla="*/ 21265 h 329609"/>
              <a:gd name="connsiteX5" fmla="*/ 265814 w 1584251"/>
              <a:gd name="connsiteY5" fmla="*/ 10632 h 329609"/>
              <a:gd name="connsiteX6" fmla="*/ 233916 w 1584251"/>
              <a:gd name="connsiteY6" fmla="*/ 21265 h 329609"/>
              <a:gd name="connsiteX7" fmla="*/ 223284 w 1584251"/>
              <a:gd name="connsiteY7" fmla="*/ 53162 h 329609"/>
              <a:gd name="connsiteX8" fmla="*/ 244549 w 1584251"/>
              <a:gd name="connsiteY8" fmla="*/ 159488 h 329609"/>
              <a:gd name="connsiteX9" fmla="*/ 287079 w 1584251"/>
              <a:gd name="connsiteY9" fmla="*/ 223283 h 329609"/>
              <a:gd name="connsiteX10" fmla="*/ 308344 w 1584251"/>
              <a:gd name="connsiteY10" fmla="*/ 255181 h 329609"/>
              <a:gd name="connsiteX11" fmla="*/ 340242 w 1584251"/>
              <a:gd name="connsiteY11" fmla="*/ 276446 h 329609"/>
              <a:gd name="connsiteX12" fmla="*/ 404037 w 1584251"/>
              <a:gd name="connsiteY12" fmla="*/ 297711 h 329609"/>
              <a:gd name="connsiteX13" fmla="*/ 552893 w 1584251"/>
              <a:gd name="connsiteY13" fmla="*/ 287079 h 329609"/>
              <a:gd name="connsiteX14" fmla="*/ 584791 w 1584251"/>
              <a:gd name="connsiteY14" fmla="*/ 265814 h 329609"/>
              <a:gd name="connsiteX15" fmla="*/ 606056 w 1584251"/>
              <a:gd name="connsiteY15" fmla="*/ 202018 h 329609"/>
              <a:gd name="connsiteX16" fmla="*/ 595423 w 1584251"/>
              <a:gd name="connsiteY16" fmla="*/ 74428 h 329609"/>
              <a:gd name="connsiteX17" fmla="*/ 584791 w 1584251"/>
              <a:gd name="connsiteY17" fmla="*/ 42530 h 329609"/>
              <a:gd name="connsiteX18" fmla="*/ 520995 w 1584251"/>
              <a:gd name="connsiteY18" fmla="*/ 0 h 329609"/>
              <a:gd name="connsiteX19" fmla="*/ 489098 w 1584251"/>
              <a:gd name="connsiteY19" fmla="*/ 10632 h 329609"/>
              <a:gd name="connsiteX20" fmla="*/ 478465 w 1584251"/>
              <a:gd name="connsiteY20" fmla="*/ 42530 h 329609"/>
              <a:gd name="connsiteX21" fmla="*/ 510363 w 1584251"/>
              <a:gd name="connsiteY21" fmla="*/ 233916 h 329609"/>
              <a:gd name="connsiteX22" fmla="*/ 520995 w 1584251"/>
              <a:gd name="connsiteY22" fmla="*/ 265814 h 329609"/>
              <a:gd name="connsiteX23" fmla="*/ 574158 w 1584251"/>
              <a:gd name="connsiteY23" fmla="*/ 308344 h 329609"/>
              <a:gd name="connsiteX24" fmla="*/ 637954 w 1584251"/>
              <a:gd name="connsiteY24" fmla="*/ 329609 h 329609"/>
              <a:gd name="connsiteX25" fmla="*/ 733647 w 1584251"/>
              <a:gd name="connsiteY25" fmla="*/ 318976 h 329609"/>
              <a:gd name="connsiteX26" fmla="*/ 765544 w 1584251"/>
              <a:gd name="connsiteY26" fmla="*/ 308344 h 329609"/>
              <a:gd name="connsiteX27" fmla="*/ 850605 w 1584251"/>
              <a:gd name="connsiteY27" fmla="*/ 244548 h 329609"/>
              <a:gd name="connsiteX28" fmla="*/ 861237 w 1584251"/>
              <a:gd name="connsiteY28" fmla="*/ 212651 h 329609"/>
              <a:gd name="connsiteX29" fmla="*/ 893135 w 1584251"/>
              <a:gd name="connsiteY29" fmla="*/ 148855 h 329609"/>
              <a:gd name="connsiteX30" fmla="*/ 850605 w 1584251"/>
              <a:gd name="connsiteY30" fmla="*/ 42530 h 329609"/>
              <a:gd name="connsiteX31" fmla="*/ 786809 w 1584251"/>
              <a:gd name="connsiteY31" fmla="*/ 53162 h 329609"/>
              <a:gd name="connsiteX32" fmla="*/ 754912 w 1584251"/>
              <a:gd name="connsiteY32" fmla="*/ 116958 h 329609"/>
              <a:gd name="connsiteX33" fmla="*/ 776177 w 1584251"/>
              <a:gd name="connsiteY33" fmla="*/ 244548 h 329609"/>
              <a:gd name="connsiteX34" fmla="*/ 797442 w 1584251"/>
              <a:gd name="connsiteY34" fmla="*/ 265814 h 329609"/>
              <a:gd name="connsiteX35" fmla="*/ 818707 w 1584251"/>
              <a:gd name="connsiteY35" fmla="*/ 297711 h 329609"/>
              <a:gd name="connsiteX36" fmla="*/ 850605 w 1584251"/>
              <a:gd name="connsiteY36" fmla="*/ 308344 h 329609"/>
              <a:gd name="connsiteX37" fmla="*/ 1084521 w 1584251"/>
              <a:gd name="connsiteY37" fmla="*/ 297711 h 329609"/>
              <a:gd name="connsiteX38" fmla="*/ 1116419 w 1584251"/>
              <a:gd name="connsiteY38" fmla="*/ 287079 h 329609"/>
              <a:gd name="connsiteX39" fmla="*/ 1169582 w 1584251"/>
              <a:gd name="connsiteY39" fmla="*/ 233916 h 329609"/>
              <a:gd name="connsiteX40" fmla="*/ 1190847 w 1584251"/>
              <a:gd name="connsiteY40" fmla="*/ 202018 h 329609"/>
              <a:gd name="connsiteX41" fmla="*/ 1201479 w 1584251"/>
              <a:gd name="connsiteY41" fmla="*/ 63795 h 329609"/>
              <a:gd name="connsiteX42" fmla="*/ 1169582 w 1584251"/>
              <a:gd name="connsiteY42" fmla="*/ 31897 h 329609"/>
              <a:gd name="connsiteX43" fmla="*/ 1137684 w 1584251"/>
              <a:gd name="connsiteY43" fmla="*/ 21265 h 329609"/>
              <a:gd name="connsiteX44" fmla="*/ 1095154 w 1584251"/>
              <a:gd name="connsiteY44" fmla="*/ 31897 h 329609"/>
              <a:gd name="connsiteX45" fmla="*/ 1084521 w 1584251"/>
              <a:gd name="connsiteY45" fmla="*/ 233916 h 329609"/>
              <a:gd name="connsiteX46" fmla="*/ 1095154 w 1584251"/>
              <a:gd name="connsiteY46" fmla="*/ 265814 h 329609"/>
              <a:gd name="connsiteX47" fmla="*/ 1127051 w 1584251"/>
              <a:gd name="connsiteY47" fmla="*/ 287079 h 329609"/>
              <a:gd name="connsiteX48" fmla="*/ 1190847 w 1584251"/>
              <a:gd name="connsiteY48" fmla="*/ 308344 h 329609"/>
              <a:gd name="connsiteX49" fmla="*/ 1307805 w 1584251"/>
              <a:gd name="connsiteY49" fmla="*/ 297711 h 329609"/>
              <a:gd name="connsiteX50" fmla="*/ 1339702 w 1584251"/>
              <a:gd name="connsiteY50" fmla="*/ 276446 h 329609"/>
              <a:gd name="connsiteX51" fmla="*/ 1382233 w 1584251"/>
              <a:gd name="connsiteY51" fmla="*/ 223283 h 329609"/>
              <a:gd name="connsiteX52" fmla="*/ 1414130 w 1584251"/>
              <a:gd name="connsiteY52" fmla="*/ 191386 h 329609"/>
              <a:gd name="connsiteX53" fmla="*/ 1584251 w 1584251"/>
              <a:gd name="connsiteY53" fmla="*/ 180753 h 32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84251" h="329609">
                <a:moveTo>
                  <a:pt x="0" y="159488"/>
                </a:moveTo>
                <a:cubicBezTo>
                  <a:pt x="17721" y="163032"/>
                  <a:pt x="35091" y="170121"/>
                  <a:pt x="53163" y="170121"/>
                </a:cubicBezTo>
                <a:cubicBezTo>
                  <a:pt x="116732" y="170121"/>
                  <a:pt x="190766" y="158058"/>
                  <a:pt x="255182" y="148855"/>
                </a:cubicBezTo>
                <a:cubicBezTo>
                  <a:pt x="265814" y="145311"/>
                  <a:pt x="278328" y="145224"/>
                  <a:pt x="287079" y="138223"/>
                </a:cubicBezTo>
                <a:cubicBezTo>
                  <a:pt x="322411" y="109957"/>
                  <a:pt x="313915" y="57722"/>
                  <a:pt x="297712" y="21265"/>
                </a:cubicBezTo>
                <a:cubicBezTo>
                  <a:pt x="293160" y="11023"/>
                  <a:pt x="276447" y="14176"/>
                  <a:pt x="265814" y="10632"/>
                </a:cubicBezTo>
                <a:cubicBezTo>
                  <a:pt x="255181" y="14176"/>
                  <a:pt x="241841" y="13340"/>
                  <a:pt x="233916" y="21265"/>
                </a:cubicBezTo>
                <a:cubicBezTo>
                  <a:pt x="225991" y="29190"/>
                  <a:pt x="223284" y="41955"/>
                  <a:pt x="223284" y="53162"/>
                </a:cubicBezTo>
                <a:cubicBezTo>
                  <a:pt x="223284" y="66902"/>
                  <a:pt x="231454" y="135918"/>
                  <a:pt x="244549" y="159488"/>
                </a:cubicBezTo>
                <a:cubicBezTo>
                  <a:pt x="256961" y="181829"/>
                  <a:pt x="272902" y="202018"/>
                  <a:pt x="287079" y="223283"/>
                </a:cubicBezTo>
                <a:cubicBezTo>
                  <a:pt x="294167" y="233916"/>
                  <a:pt x="297711" y="248093"/>
                  <a:pt x="308344" y="255181"/>
                </a:cubicBezTo>
                <a:cubicBezTo>
                  <a:pt x="318977" y="262269"/>
                  <a:pt x="328565" y="271256"/>
                  <a:pt x="340242" y="276446"/>
                </a:cubicBezTo>
                <a:cubicBezTo>
                  <a:pt x="360725" y="285550"/>
                  <a:pt x="404037" y="297711"/>
                  <a:pt x="404037" y="297711"/>
                </a:cubicBezTo>
                <a:cubicBezTo>
                  <a:pt x="453656" y="294167"/>
                  <a:pt x="503905" y="295724"/>
                  <a:pt x="552893" y="287079"/>
                </a:cubicBezTo>
                <a:cubicBezTo>
                  <a:pt x="565477" y="284858"/>
                  <a:pt x="578018" y="276650"/>
                  <a:pt x="584791" y="265814"/>
                </a:cubicBezTo>
                <a:cubicBezTo>
                  <a:pt x="596671" y="246806"/>
                  <a:pt x="606056" y="202018"/>
                  <a:pt x="606056" y="202018"/>
                </a:cubicBezTo>
                <a:cubicBezTo>
                  <a:pt x="602512" y="159488"/>
                  <a:pt x="601063" y="116731"/>
                  <a:pt x="595423" y="74428"/>
                </a:cubicBezTo>
                <a:cubicBezTo>
                  <a:pt x="593942" y="63319"/>
                  <a:pt x="592716" y="50455"/>
                  <a:pt x="584791" y="42530"/>
                </a:cubicBezTo>
                <a:cubicBezTo>
                  <a:pt x="566719" y="24458"/>
                  <a:pt x="520995" y="0"/>
                  <a:pt x="520995" y="0"/>
                </a:cubicBezTo>
                <a:cubicBezTo>
                  <a:pt x="510363" y="3544"/>
                  <a:pt x="497023" y="2707"/>
                  <a:pt x="489098" y="10632"/>
                </a:cubicBezTo>
                <a:cubicBezTo>
                  <a:pt x="481173" y="18557"/>
                  <a:pt x="478465" y="31322"/>
                  <a:pt x="478465" y="42530"/>
                </a:cubicBezTo>
                <a:cubicBezTo>
                  <a:pt x="478465" y="197544"/>
                  <a:pt x="462298" y="161817"/>
                  <a:pt x="510363" y="233916"/>
                </a:cubicBezTo>
                <a:cubicBezTo>
                  <a:pt x="513907" y="244549"/>
                  <a:pt x="515229" y="256203"/>
                  <a:pt x="520995" y="265814"/>
                </a:cubicBezTo>
                <a:cubicBezTo>
                  <a:pt x="529028" y="279202"/>
                  <a:pt x="562307" y="303077"/>
                  <a:pt x="574158" y="308344"/>
                </a:cubicBezTo>
                <a:cubicBezTo>
                  <a:pt x="594642" y="317448"/>
                  <a:pt x="637954" y="329609"/>
                  <a:pt x="637954" y="329609"/>
                </a:cubicBezTo>
                <a:cubicBezTo>
                  <a:pt x="669852" y="326065"/>
                  <a:pt x="701990" y="324252"/>
                  <a:pt x="733647" y="318976"/>
                </a:cubicBezTo>
                <a:cubicBezTo>
                  <a:pt x="744702" y="317134"/>
                  <a:pt x="755747" y="313787"/>
                  <a:pt x="765544" y="308344"/>
                </a:cubicBezTo>
                <a:cubicBezTo>
                  <a:pt x="819649" y="278286"/>
                  <a:pt x="818341" y="276813"/>
                  <a:pt x="850605" y="244548"/>
                </a:cubicBezTo>
                <a:cubicBezTo>
                  <a:pt x="854149" y="233916"/>
                  <a:pt x="856225" y="222675"/>
                  <a:pt x="861237" y="212651"/>
                </a:cubicBezTo>
                <a:cubicBezTo>
                  <a:pt x="902462" y="130200"/>
                  <a:pt x="866407" y="229035"/>
                  <a:pt x="893135" y="148855"/>
                </a:cubicBezTo>
                <a:cubicBezTo>
                  <a:pt x="889684" y="121250"/>
                  <a:pt x="902356" y="48280"/>
                  <a:pt x="850605" y="42530"/>
                </a:cubicBezTo>
                <a:cubicBezTo>
                  <a:pt x="829178" y="40149"/>
                  <a:pt x="808074" y="49618"/>
                  <a:pt x="786809" y="53162"/>
                </a:cubicBezTo>
                <a:cubicBezTo>
                  <a:pt x="776057" y="69291"/>
                  <a:pt x="754912" y="94946"/>
                  <a:pt x="754912" y="116958"/>
                </a:cubicBezTo>
                <a:cubicBezTo>
                  <a:pt x="754912" y="124667"/>
                  <a:pt x="759539" y="216819"/>
                  <a:pt x="776177" y="244548"/>
                </a:cubicBezTo>
                <a:cubicBezTo>
                  <a:pt x="781335" y="253144"/>
                  <a:pt x="791180" y="257986"/>
                  <a:pt x="797442" y="265814"/>
                </a:cubicBezTo>
                <a:cubicBezTo>
                  <a:pt x="805425" y="275792"/>
                  <a:pt x="808729" y="289728"/>
                  <a:pt x="818707" y="297711"/>
                </a:cubicBezTo>
                <a:cubicBezTo>
                  <a:pt x="827459" y="304712"/>
                  <a:pt x="839972" y="304800"/>
                  <a:pt x="850605" y="308344"/>
                </a:cubicBezTo>
                <a:cubicBezTo>
                  <a:pt x="928577" y="304800"/>
                  <a:pt x="1006717" y="303935"/>
                  <a:pt x="1084521" y="297711"/>
                </a:cubicBezTo>
                <a:cubicBezTo>
                  <a:pt x="1095693" y="296817"/>
                  <a:pt x="1107453" y="293804"/>
                  <a:pt x="1116419" y="287079"/>
                </a:cubicBezTo>
                <a:cubicBezTo>
                  <a:pt x="1136468" y="272042"/>
                  <a:pt x="1155681" y="254768"/>
                  <a:pt x="1169582" y="233916"/>
                </a:cubicBezTo>
                <a:lnTo>
                  <a:pt x="1190847" y="202018"/>
                </a:lnTo>
                <a:cubicBezTo>
                  <a:pt x="1209937" y="144749"/>
                  <a:pt x="1226575" y="126535"/>
                  <a:pt x="1201479" y="63795"/>
                </a:cubicBezTo>
                <a:cubicBezTo>
                  <a:pt x="1195895" y="49834"/>
                  <a:pt x="1182093" y="40238"/>
                  <a:pt x="1169582" y="31897"/>
                </a:cubicBezTo>
                <a:cubicBezTo>
                  <a:pt x="1160257" y="25680"/>
                  <a:pt x="1148317" y="24809"/>
                  <a:pt x="1137684" y="21265"/>
                </a:cubicBezTo>
                <a:cubicBezTo>
                  <a:pt x="1123507" y="24809"/>
                  <a:pt x="1108224" y="25362"/>
                  <a:pt x="1095154" y="31897"/>
                </a:cubicBezTo>
                <a:cubicBezTo>
                  <a:pt x="1029407" y="64770"/>
                  <a:pt x="1084151" y="230213"/>
                  <a:pt x="1084521" y="233916"/>
                </a:cubicBezTo>
                <a:cubicBezTo>
                  <a:pt x="1085636" y="245068"/>
                  <a:pt x="1088153" y="257062"/>
                  <a:pt x="1095154" y="265814"/>
                </a:cubicBezTo>
                <a:cubicBezTo>
                  <a:pt x="1103137" y="275792"/>
                  <a:pt x="1115374" y="281889"/>
                  <a:pt x="1127051" y="287079"/>
                </a:cubicBezTo>
                <a:cubicBezTo>
                  <a:pt x="1147535" y="296183"/>
                  <a:pt x="1190847" y="308344"/>
                  <a:pt x="1190847" y="308344"/>
                </a:cubicBezTo>
                <a:cubicBezTo>
                  <a:pt x="1229833" y="304800"/>
                  <a:pt x="1269527" y="305914"/>
                  <a:pt x="1307805" y="297711"/>
                </a:cubicBezTo>
                <a:cubicBezTo>
                  <a:pt x="1320300" y="295033"/>
                  <a:pt x="1329724" y="284429"/>
                  <a:pt x="1339702" y="276446"/>
                </a:cubicBezTo>
                <a:cubicBezTo>
                  <a:pt x="1370640" y="251696"/>
                  <a:pt x="1354597" y="256446"/>
                  <a:pt x="1382233" y="223283"/>
                </a:cubicBezTo>
                <a:cubicBezTo>
                  <a:pt x="1391859" y="211732"/>
                  <a:pt x="1399493" y="194830"/>
                  <a:pt x="1414130" y="191386"/>
                </a:cubicBezTo>
                <a:cubicBezTo>
                  <a:pt x="1461467" y="180248"/>
                  <a:pt x="1528714" y="180753"/>
                  <a:pt x="1584251" y="180753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91200" y="2198131"/>
            <a:ext cx="228600" cy="2286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>
                <a:shade val="50000"/>
              </a:schemeClr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>
            <a:bevelT w="1143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69040" y="2199354"/>
            <a:ext cx="228600" cy="2286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>
                <a:shade val="50000"/>
              </a:schemeClr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>
            <a:bevelT w="1143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apezoid 16"/>
          <p:cNvSpPr/>
          <p:nvPr/>
        </p:nvSpPr>
        <p:spPr>
          <a:xfrm>
            <a:off x="4191001" y="2667001"/>
            <a:ext cx="3938823" cy="592921"/>
          </a:xfrm>
          <a:prstGeom prst="trapezoid">
            <a:avLst>
              <a:gd name="adj" fmla="val 9962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2149460" y="4614546"/>
            <a:ext cx="3675942" cy="1698465"/>
            <a:chOff x="625460" y="4614545"/>
            <a:chExt cx="3675942" cy="1698465"/>
          </a:xfrm>
        </p:grpSpPr>
        <p:grpSp>
          <p:nvGrpSpPr>
            <p:cNvPr id="28" name="Group 27"/>
            <p:cNvGrpSpPr/>
            <p:nvPr/>
          </p:nvGrpSpPr>
          <p:grpSpPr>
            <a:xfrm>
              <a:off x="625460" y="5103611"/>
              <a:ext cx="3675942" cy="1209399"/>
              <a:chOff x="2787800" y="4189097"/>
              <a:chExt cx="3675942" cy="120939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2787800" y="4189097"/>
                    <a:ext cx="3675942" cy="5347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sz="2800" i="1"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↑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⟩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↑</m:t>
                              </m:r>
                            </m:e>
                          </m:d>
                          <m:d>
                            <m:dPr>
                              <m:begChr m:val="⟨"/>
                              <m:endChr m:val="|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↑</m:t>
                              </m:r>
                            </m:e>
                          </m:d>
                          <m:r>
                            <a:rPr lang="en-US" sz="28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↓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⟩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↓</m:t>
                              </m:r>
                            </m:e>
                          </m:d>
                          <m:d>
                            <m:dPr>
                              <m:begChr m:val="⟨"/>
                              <m:endChr m:val="|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↓</m:t>
                              </m:r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87800" y="4189097"/>
                    <a:ext cx="3675942" cy="534762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Left Brace 21"/>
              <p:cNvSpPr/>
              <p:nvPr/>
            </p:nvSpPr>
            <p:spPr>
              <a:xfrm rot="16200000">
                <a:off x="4064394" y="4215438"/>
                <a:ext cx="227685" cy="1244527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Left Brace 22"/>
              <p:cNvSpPr/>
              <p:nvPr/>
            </p:nvSpPr>
            <p:spPr>
              <a:xfrm rot="16200000">
                <a:off x="5481830" y="4109201"/>
                <a:ext cx="227685" cy="1457000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378227" y="5021155"/>
                <a:ext cx="8889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Push if 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083859" y="5029164"/>
                <a:ext cx="8324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Pull if </a:t>
                </a:r>
                <a:endParaRPr lang="en-US" dirty="0"/>
              </a:p>
            </p:txBody>
          </p:sp>
          <p:sp>
            <p:nvSpPr>
              <p:cNvPr id="26" name="Down Arrow 25"/>
              <p:cNvSpPr/>
              <p:nvPr/>
            </p:nvSpPr>
            <p:spPr>
              <a:xfrm flipV="1">
                <a:off x="4263316" y="5065432"/>
                <a:ext cx="45719" cy="280778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Down Arrow 26"/>
              <p:cNvSpPr/>
              <p:nvPr/>
            </p:nvSpPr>
            <p:spPr>
              <a:xfrm>
                <a:off x="5862215" y="5073441"/>
                <a:ext cx="45719" cy="280778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347945" y="4614545"/>
              <a:ext cx="25804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/>
                <a:t>Spin-Dependent Force</a:t>
              </a:r>
              <a:endParaRPr lang="en-US" u="sng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824176" y="4220827"/>
            <a:ext cx="3521945" cy="2319869"/>
            <a:chOff x="5300175" y="4220826"/>
            <a:chExt cx="3521945" cy="2319869"/>
          </a:xfrm>
        </p:grpSpPr>
        <p:sp>
          <p:nvSpPr>
            <p:cNvPr id="34" name="Down Arrow 33"/>
            <p:cNvSpPr/>
            <p:nvPr/>
          </p:nvSpPr>
          <p:spPr>
            <a:xfrm flipV="1">
              <a:off x="6344423" y="4738487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5" name="Down Arrow 34"/>
            <p:cNvSpPr/>
            <p:nvPr/>
          </p:nvSpPr>
          <p:spPr>
            <a:xfrm flipV="1">
              <a:off x="6922263" y="4738487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6493020" y="4884704"/>
              <a:ext cx="337803" cy="193238"/>
            </a:xfrm>
            <a:custGeom>
              <a:avLst/>
              <a:gdLst>
                <a:gd name="connsiteX0" fmla="*/ 0 w 1584251"/>
                <a:gd name="connsiteY0" fmla="*/ 159488 h 329609"/>
                <a:gd name="connsiteX1" fmla="*/ 53163 w 1584251"/>
                <a:gd name="connsiteY1" fmla="*/ 170121 h 329609"/>
                <a:gd name="connsiteX2" fmla="*/ 255182 w 1584251"/>
                <a:gd name="connsiteY2" fmla="*/ 148855 h 329609"/>
                <a:gd name="connsiteX3" fmla="*/ 287079 w 1584251"/>
                <a:gd name="connsiteY3" fmla="*/ 138223 h 329609"/>
                <a:gd name="connsiteX4" fmla="*/ 297712 w 1584251"/>
                <a:gd name="connsiteY4" fmla="*/ 21265 h 329609"/>
                <a:gd name="connsiteX5" fmla="*/ 265814 w 1584251"/>
                <a:gd name="connsiteY5" fmla="*/ 10632 h 329609"/>
                <a:gd name="connsiteX6" fmla="*/ 233916 w 1584251"/>
                <a:gd name="connsiteY6" fmla="*/ 21265 h 329609"/>
                <a:gd name="connsiteX7" fmla="*/ 223284 w 1584251"/>
                <a:gd name="connsiteY7" fmla="*/ 53162 h 329609"/>
                <a:gd name="connsiteX8" fmla="*/ 244549 w 1584251"/>
                <a:gd name="connsiteY8" fmla="*/ 159488 h 329609"/>
                <a:gd name="connsiteX9" fmla="*/ 287079 w 1584251"/>
                <a:gd name="connsiteY9" fmla="*/ 223283 h 329609"/>
                <a:gd name="connsiteX10" fmla="*/ 308344 w 1584251"/>
                <a:gd name="connsiteY10" fmla="*/ 255181 h 329609"/>
                <a:gd name="connsiteX11" fmla="*/ 340242 w 1584251"/>
                <a:gd name="connsiteY11" fmla="*/ 276446 h 329609"/>
                <a:gd name="connsiteX12" fmla="*/ 404037 w 1584251"/>
                <a:gd name="connsiteY12" fmla="*/ 297711 h 329609"/>
                <a:gd name="connsiteX13" fmla="*/ 552893 w 1584251"/>
                <a:gd name="connsiteY13" fmla="*/ 287079 h 329609"/>
                <a:gd name="connsiteX14" fmla="*/ 584791 w 1584251"/>
                <a:gd name="connsiteY14" fmla="*/ 265814 h 329609"/>
                <a:gd name="connsiteX15" fmla="*/ 606056 w 1584251"/>
                <a:gd name="connsiteY15" fmla="*/ 202018 h 329609"/>
                <a:gd name="connsiteX16" fmla="*/ 595423 w 1584251"/>
                <a:gd name="connsiteY16" fmla="*/ 74428 h 329609"/>
                <a:gd name="connsiteX17" fmla="*/ 584791 w 1584251"/>
                <a:gd name="connsiteY17" fmla="*/ 42530 h 329609"/>
                <a:gd name="connsiteX18" fmla="*/ 520995 w 1584251"/>
                <a:gd name="connsiteY18" fmla="*/ 0 h 329609"/>
                <a:gd name="connsiteX19" fmla="*/ 489098 w 1584251"/>
                <a:gd name="connsiteY19" fmla="*/ 10632 h 329609"/>
                <a:gd name="connsiteX20" fmla="*/ 478465 w 1584251"/>
                <a:gd name="connsiteY20" fmla="*/ 42530 h 329609"/>
                <a:gd name="connsiteX21" fmla="*/ 510363 w 1584251"/>
                <a:gd name="connsiteY21" fmla="*/ 233916 h 329609"/>
                <a:gd name="connsiteX22" fmla="*/ 520995 w 1584251"/>
                <a:gd name="connsiteY22" fmla="*/ 265814 h 329609"/>
                <a:gd name="connsiteX23" fmla="*/ 574158 w 1584251"/>
                <a:gd name="connsiteY23" fmla="*/ 308344 h 329609"/>
                <a:gd name="connsiteX24" fmla="*/ 637954 w 1584251"/>
                <a:gd name="connsiteY24" fmla="*/ 329609 h 329609"/>
                <a:gd name="connsiteX25" fmla="*/ 733647 w 1584251"/>
                <a:gd name="connsiteY25" fmla="*/ 318976 h 329609"/>
                <a:gd name="connsiteX26" fmla="*/ 765544 w 1584251"/>
                <a:gd name="connsiteY26" fmla="*/ 308344 h 329609"/>
                <a:gd name="connsiteX27" fmla="*/ 850605 w 1584251"/>
                <a:gd name="connsiteY27" fmla="*/ 244548 h 329609"/>
                <a:gd name="connsiteX28" fmla="*/ 861237 w 1584251"/>
                <a:gd name="connsiteY28" fmla="*/ 212651 h 329609"/>
                <a:gd name="connsiteX29" fmla="*/ 893135 w 1584251"/>
                <a:gd name="connsiteY29" fmla="*/ 148855 h 329609"/>
                <a:gd name="connsiteX30" fmla="*/ 850605 w 1584251"/>
                <a:gd name="connsiteY30" fmla="*/ 42530 h 329609"/>
                <a:gd name="connsiteX31" fmla="*/ 786809 w 1584251"/>
                <a:gd name="connsiteY31" fmla="*/ 53162 h 329609"/>
                <a:gd name="connsiteX32" fmla="*/ 754912 w 1584251"/>
                <a:gd name="connsiteY32" fmla="*/ 116958 h 329609"/>
                <a:gd name="connsiteX33" fmla="*/ 776177 w 1584251"/>
                <a:gd name="connsiteY33" fmla="*/ 244548 h 329609"/>
                <a:gd name="connsiteX34" fmla="*/ 797442 w 1584251"/>
                <a:gd name="connsiteY34" fmla="*/ 265814 h 329609"/>
                <a:gd name="connsiteX35" fmla="*/ 818707 w 1584251"/>
                <a:gd name="connsiteY35" fmla="*/ 297711 h 329609"/>
                <a:gd name="connsiteX36" fmla="*/ 850605 w 1584251"/>
                <a:gd name="connsiteY36" fmla="*/ 308344 h 329609"/>
                <a:gd name="connsiteX37" fmla="*/ 1084521 w 1584251"/>
                <a:gd name="connsiteY37" fmla="*/ 297711 h 329609"/>
                <a:gd name="connsiteX38" fmla="*/ 1116419 w 1584251"/>
                <a:gd name="connsiteY38" fmla="*/ 287079 h 329609"/>
                <a:gd name="connsiteX39" fmla="*/ 1169582 w 1584251"/>
                <a:gd name="connsiteY39" fmla="*/ 233916 h 329609"/>
                <a:gd name="connsiteX40" fmla="*/ 1190847 w 1584251"/>
                <a:gd name="connsiteY40" fmla="*/ 202018 h 329609"/>
                <a:gd name="connsiteX41" fmla="*/ 1201479 w 1584251"/>
                <a:gd name="connsiteY41" fmla="*/ 63795 h 329609"/>
                <a:gd name="connsiteX42" fmla="*/ 1169582 w 1584251"/>
                <a:gd name="connsiteY42" fmla="*/ 31897 h 329609"/>
                <a:gd name="connsiteX43" fmla="*/ 1137684 w 1584251"/>
                <a:gd name="connsiteY43" fmla="*/ 21265 h 329609"/>
                <a:gd name="connsiteX44" fmla="*/ 1095154 w 1584251"/>
                <a:gd name="connsiteY44" fmla="*/ 31897 h 329609"/>
                <a:gd name="connsiteX45" fmla="*/ 1084521 w 1584251"/>
                <a:gd name="connsiteY45" fmla="*/ 233916 h 329609"/>
                <a:gd name="connsiteX46" fmla="*/ 1095154 w 1584251"/>
                <a:gd name="connsiteY46" fmla="*/ 265814 h 329609"/>
                <a:gd name="connsiteX47" fmla="*/ 1127051 w 1584251"/>
                <a:gd name="connsiteY47" fmla="*/ 287079 h 329609"/>
                <a:gd name="connsiteX48" fmla="*/ 1190847 w 1584251"/>
                <a:gd name="connsiteY48" fmla="*/ 308344 h 329609"/>
                <a:gd name="connsiteX49" fmla="*/ 1307805 w 1584251"/>
                <a:gd name="connsiteY49" fmla="*/ 297711 h 329609"/>
                <a:gd name="connsiteX50" fmla="*/ 1339702 w 1584251"/>
                <a:gd name="connsiteY50" fmla="*/ 276446 h 329609"/>
                <a:gd name="connsiteX51" fmla="*/ 1382233 w 1584251"/>
                <a:gd name="connsiteY51" fmla="*/ 223283 h 329609"/>
                <a:gd name="connsiteX52" fmla="*/ 1414130 w 1584251"/>
                <a:gd name="connsiteY52" fmla="*/ 191386 h 329609"/>
                <a:gd name="connsiteX53" fmla="*/ 1584251 w 1584251"/>
                <a:gd name="connsiteY53" fmla="*/ 180753 h 32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584251" h="329609">
                  <a:moveTo>
                    <a:pt x="0" y="159488"/>
                  </a:moveTo>
                  <a:cubicBezTo>
                    <a:pt x="17721" y="163032"/>
                    <a:pt x="35091" y="170121"/>
                    <a:pt x="53163" y="170121"/>
                  </a:cubicBezTo>
                  <a:cubicBezTo>
                    <a:pt x="116732" y="170121"/>
                    <a:pt x="190766" y="158058"/>
                    <a:pt x="255182" y="148855"/>
                  </a:cubicBezTo>
                  <a:cubicBezTo>
                    <a:pt x="265814" y="145311"/>
                    <a:pt x="278328" y="145224"/>
                    <a:pt x="287079" y="138223"/>
                  </a:cubicBezTo>
                  <a:cubicBezTo>
                    <a:pt x="322411" y="109957"/>
                    <a:pt x="313915" y="57722"/>
                    <a:pt x="297712" y="21265"/>
                  </a:cubicBezTo>
                  <a:cubicBezTo>
                    <a:pt x="293160" y="11023"/>
                    <a:pt x="276447" y="14176"/>
                    <a:pt x="265814" y="10632"/>
                  </a:cubicBezTo>
                  <a:cubicBezTo>
                    <a:pt x="255181" y="14176"/>
                    <a:pt x="241841" y="13340"/>
                    <a:pt x="233916" y="21265"/>
                  </a:cubicBezTo>
                  <a:cubicBezTo>
                    <a:pt x="225991" y="29190"/>
                    <a:pt x="223284" y="41955"/>
                    <a:pt x="223284" y="53162"/>
                  </a:cubicBezTo>
                  <a:cubicBezTo>
                    <a:pt x="223284" y="66902"/>
                    <a:pt x="231454" y="135918"/>
                    <a:pt x="244549" y="159488"/>
                  </a:cubicBezTo>
                  <a:cubicBezTo>
                    <a:pt x="256961" y="181829"/>
                    <a:pt x="272902" y="202018"/>
                    <a:pt x="287079" y="223283"/>
                  </a:cubicBezTo>
                  <a:cubicBezTo>
                    <a:pt x="294167" y="233916"/>
                    <a:pt x="297711" y="248093"/>
                    <a:pt x="308344" y="255181"/>
                  </a:cubicBezTo>
                  <a:cubicBezTo>
                    <a:pt x="318977" y="262269"/>
                    <a:pt x="328565" y="271256"/>
                    <a:pt x="340242" y="276446"/>
                  </a:cubicBezTo>
                  <a:cubicBezTo>
                    <a:pt x="360725" y="285550"/>
                    <a:pt x="404037" y="297711"/>
                    <a:pt x="404037" y="297711"/>
                  </a:cubicBezTo>
                  <a:cubicBezTo>
                    <a:pt x="453656" y="294167"/>
                    <a:pt x="503905" y="295724"/>
                    <a:pt x="552893" y="287079"/>
                  </a:cubicBezTo>
                  <a:cubicBezTo>
                    <a:pt x="565477" y="284858"/>
                    <a:pt x="578018" y="276650"/>
                    <a:pt x="584791" y="265814"/>
                  </a:cubicBezTo>
                  <a:cubicBezTo>
                    <a:pt x="596671" y="246806"/>
                    <a:pt x="606056" y="202018"/>
                    <a:pt x="606056" y="202018"/>
                  </a:cubicBezTo>
                  <a:cubicBezTo>
                    <a:pt x="602512" y="159488"/>
                    <a:pt x="601063" y="116731"/>
                    <a:pt x="595423" y="74428"/>
                  </a:cubicBezTo>
                  <a:cubicBezTo>
                    <a:pt x="593942" y="63319"/>
                    <a:pt x="592716" y="50455"/>
                    <a:pt x="584791" y="42530"/>
                  </a:cubicBezTo>
                  <a:cubicBezTo>
                    <a:pt x="566719" y="24458"/>
                    <a:pt x="520995" y="0"/>
                    <a:pt x="520995" y="0"/>
                  </a:cubicBezTo>
                  <a:cubicBezTo>
                    <a:pt x="510363" y="3544"/>
                    <a:pt x="497023" y="2707"/>
                    <a:pt x="489098" y="10632"/>
                  </a:cubicBezTo>
                  <a:cubicBezTo>
                    <a:pt x="481173" y="18557"/>
                    <a:pt x="478465" y="31322"/>
                    <a:pt x="478465" y="42530"/>
                  </a:cubicBezTo>
                  <a:cubicBezTo>
                    <a:pt x="478465" y="197544"/>
                    <a:pt x="462298" y="161817"/>
                    <a:pt x="510363" y="233916"/>
                  </a:cubicBezTo>
                  <a:cubicBezTo>
                    <a:pt x="513907" y="244549"/>
                    <a:pt x="515229" y="256203"/>
                    <a:pt x="520995" y="265814"/>
                  </a:cubicBezTo>
                  <a:cubicBezTo>
                    <a:pt x="529028" y="279202"/>
                    <a:pt x="562307" y="303077"/>
                    <a:pt x="574158" y="308344"/>
                  </a:cubicBezTo>
                  <a:cubicBezTo>
                    <a:pt x="594642" y="317448"/>
                    <a:pt x="637954" y="329609"/>
                    <a:pt x="637954" y="329609"/>
                  </a:cubicBezTo>
                  <a:cubicBezTo>
                    <a:pt x="669852" y="326065"/>
                    <a:pt x="701990" y="324252"/>
                    <a:pt x="733647" y="318976"/>
                  </a:cubicBezTo>
                  <a:cubicBezTo>
                    <a:pt x="744702" y="317134"/>
                    <a:pt x="755747" y="313787"/>
                    <a:pt x="765544" y="308344"/>
                  </a:cubicBezTo>
                  <a:cubicBezTo>
                    <a:pt x="819649" y="278286"/>
                    <a:pt x="818341" y="276813"/>
                    <a:pt x="850605" y="244548"/>
                  </a:cubicBezTo>
                  <a:cubicBezTo>
                    <a:pt x="854149" y="233916"/>
                    <a:pt x="856225" y="222675"/>
                    <a:pt x="861237" y="212651"/>
                  </a:cubicBezTo>
                  <a:cubicBezTo>
                    <a:pt x="902462" y="130200"/>
                    <a:pt x="866407" y="229035"/>
                    <a:pt x="893135" y="148855"/>
                  </a:cubicBezTo>
                  <a:cubicBezTo>
                    <a:pt x="889684" y="121250"/>
                    <a:pt x="902356" y="48280"/>
                    <a:pt x="850605" y="42530"/>
                  </a:cubicBezTo>
                  <a:cubicBezTo>
                    <a:pt x="829178" y="40149"/>
                    <a:pt x="808074" y="49618"/>
                    <a:pt x="786809" y="53162"/>
                  </a:cubicBezTo>
                  <a:cubicBezTo>
                    <a:pt x="776057" y="69291"/>
                    <a:pt x="754912" y="94946"/>
                    <a:pt x="754912" y="116958"/>
                  </a:cubicBezTo>
                  <a:cubicBezTo>
                    <a:pt x="754912" y="124667"/>
                    <a:pt x="759539" y="216819"/>
                    <a:pt x="776177" y="244548"/>
                  </a:cubicBezTo>
                  <a:cubicBezTo>
                    <a:pt x="781335" y="253144"/>
                    <a:pt x="791180" y="257986"/>
                    <a:pt x="797442" y="265814"/>
                  </a:cubicBezTo>
                  <a:cubicBezTo>
                    <a:pt x="805425" y="275792"/>
                    <a:pt x="808729" y="289728"/>
                    <a:pt x="818707" y="297711"/>
                  </a:cubicBezTo>
                  <a:cubicBezTo>
                    <a:pt x="827459" y="304712"/>
                    <a:pt x="839972" y="304800"/>
                    <a:pt x="850605" y="308344"/>
                  </a:cubicBezTo>
                  <a:cubicBezTo>
                    <a:pt x="928577" y="304800"/>
                    <a:pt x="1006717" y="303935"/>
                    <a:pt x="1084521" y="297711"/>
                  </a:cubicBezTo>
                  <a:cubicBezTo>
                    <a:pt x="1095693" y="296817"/>
                    <a:pt x="1107453" y="293804"/>
                    <a:pt x="1116419" y="287079"/>
                  </a:cubicBezTo>
                  <a:cubicBezTo>
                    <a:pt x="1136468" y="272042"/>
                    <a:pt x="1155681" y="254768"/>
                    <a:pt x="1169582" y="233916"/>
                  </a:cubicBezTo>
                  <a:lnTo>
                    <a:pt x="1190847" y="202018"/>
                  </a:lnTo>
                  <a:cubicBezTo>
                    <a:pt x="1209937" y="144749"/>
                    <a:pt x="1226575" y="126535"/>
                    <a:pt x="1201479" y="63795"/>
                  </a:cubicBezTo>
                  <a:cubicBezTo>
                    <a:pt x="1195895" y="49834"/>
                    <a:pt x="1182093" y="40238"/>
                    <a:pt x="1169582" y="31897"/>
                  </a:cubicBezTo>
                  <a:cubicBezTo>
                    <a:pt x="1160257" y="25680"/>
                    <a:pt x="1148317" y="24809"/>
                    <a:pt x="1137684" y="21265"/>
                  </a:cubicBezTo>
                  <a:cubicBezTo>
                    <a:pt x="1123507" y="24809"/>
                    <a:pt x="1108224" y="25362"/>
                    <a:pt x="1095154" y="31897"/>
                  </a:cubicBezTo>
                  <a:cubicBezTo>
                    <a:pt x="1029407" y="64770"/>
                    <a:pt x="1084151" y="230213"/>
                    <a:pt x="1084521" y="233916"/>
                  </a:cubicBezTo>
                  <a:cubicBezTo>
                    <a:pt x="1085636" y="245068"/>
                    <a:pt x="1088153" y="257062"/>
                    <a:pt x="1095154" y="265814"/>
                  </a:cubicBezTo>
                  <a:cubicBezTo>
                    <a:pt x="1103137" y="275792"/>
                    <a:pt x="1115374" y="281889"/>
                    <a:pt x="1127051" y="287079"/>
                  </a:cubicBezTo>
                  <a:cubicBezTo>
                    <a:pt x="1147535" y="296183"/>
                    <a:pt x="1190847" y="308344"/>
                    <a:pt x="1190847" y="308344"/>
                  </a:cubicBezTo>
                  <a:cubicBezTo>
                    <a:pt x="1229833" y="304800"/>
                    <a:pt x="1269527" y="305914"/>
                    <a:pt x="1307805" y="297711"/>
                  </a:cubicBezTo>
                  <a:cubicBezTo>
                    <a:pt x="1320300" y="295033"/>
                    <a:pt x="1329724" y="284429"/>
                    <a:pt x="1339702" y="276446"/>
                  </a:cubicBezTo>
                  <a:cubicBezTo>
                    <a:pt x="1370640" y="251696"/>
                    <a:pt x="1354597" y="256446"/>
                    <a:pt x="1382233" y="223283"/>
                  </a:cubicBezTo>
                  <a:cubicBezTo>
                    <a:pt x="1391859" y="211732"/>
                    <a:pt x="1399493" y="194830"/>
                    <a:pt x="1414130" y="191386"/>
                  </a:cubicBezTo>
                  <a:cubicBezTo>
                    <a:pt x="1461467" y="180248"/>
                    <a:pt x="1528714" y="180753"/>
                    <a:pt x="1584251" y="180753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252983" y="4849342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830823" y="4850565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ight Arrow 38"/>
            <p:cNvSpPr/>
            <p:nvPr/>
          </p:nvSpPr>
          <p:spPr>
            <a:xfrm rot="16200000">
              <a:off x="5131418" y="5458283"/>
              <a:ext cx="1425397" cy="267381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12851" y="4220826"/>
              <a:ext cx="1366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/>
                <a:t>Ion Energy</a:t>
              </a:r>
              <a:endParaRPr lang="en-US" u="sng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190313" y="4894499"/>
              <a:ext cx="6261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or</a:t>
              </a:r>
              <a:endParaRPr lang="en-US" dirty="0"/>
            </a:p>
          </p:txBody>
        </p:sp>
        <p:sp>
          <p:nvSpPr>
            <p:cNvPr id="42" name="Down Arrow 41"/>
            <p:cNvSpPr/>
            <p:nvPr/>
          </p:nvSpPr>
          <p:spPr>
            <a:xfrm>
              <a:off x="7985654" y="5012721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3" name="Down Arrow 42"/>
            <p:cNvSpPr/>
            <p:nvPr/>
          </p:nvSpPr>
          <p:spPr>
            <a:xfrm>
              <a:off x="8563494" y="5012721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8134251" y="5158938"/>
              <a:ext cx="337803" cy="193238"/>
            </a:xfrm>
            <a:custGeom>
              <a:avLst/>
              <a:gdLst>
                <a:gd name="connsiteX0" fmla="*/ 0 w 1584251"/>
                <a:gd name="connsiteY0" fmla="*/ 159488 h 329609"/>
                <a:gd name="connsiteX1" fmla="*/ 53163 w 1584251"/>
                <a:gd name="connsiteY1" fmla="*/ 170121 h 329609"/>
                <a:gd name="connsiteX2" fmla="*/ 255182 w 1584251"/>
                <a:gd name="connsiteY2" fmla="*/ 148855 h 329609"/>
                <a:gd name="connsiteX3" fmla="*/ 287079 w 1584251"/>
                <a:gd name="connsiteY3" fmla="*/ 138223 h 329609"/>
                <a:gd name="connsiteX4" fmla="*/ 297712 w 1584251"/>
                <a:gd name="connsiteY4" fmla="*/ 21265 h 329609"/>
                <a:gd name="connsiteX5" fmla="*/ 265814 w 1584251"/>
                <a:gd name="connsiteY5" fmla="*/ 10632 h 329609"/>
                <a:gd name="connsiteX6" fmla="*/ 233916 w 1584251"/>
                <a:gd name="connsiteY6" fmla="*/ 21265 h 329609"/>
                <a:gd name="connsiteX7" fmla="*/ 223284 w 1584251"/>
                <a:gd name="connsiteY7" fmla="*/ 53162 h 329609"/>
                <a:gd name="connsiteX8" fmla="*/ 244549 w 1584251"/>
                <a:gd name="connsiteY8" fmla="*/ 159488 h 329609"/>
                <a:gd name="connsiteX9" fmla="*/ 287079 w 1584251"/>
                <a:gd name="connsiteY9" fmla="*/ 223283 h 329609"/>
                <a:gd name="connsiteX10" fmla="*/ 308344 w 1584251"/>
                <a:gd name="connsiteY10" fmla="*/ 255181 h 329609"/>
                <a:gd name="connsiteX11" fmla="*/ 340242 w 1584251"/>
                <a:gd name="connsiteY11" fmla="*/ 276446 h 329609"/>
                <a:gd name="connsiteX12" fmla="*/ 404037 w 1584251"/>
                <a:gd name="connsiteY12" fmla="*/ 297711 h 329609"/>
                <a:gd name="connsiteX13" fmla="*/ 552893 w 1584251"/>
                <a:gd name="connsiteY13" fmla="*/ 287079 h 329609"/>
                <a:gd name="connsiteX14" fmla="*/ 584791 w 1584251"/>
                <a:gd name="connsiteY14" fmla="*/ 265814 h 329609"/>
                <a:gd name="connsiteX15" fmla="*/ 606056 w 1584251"/>
                <a:gd name="connsiteY15" fmla="*/ 202018 h 329609"/>
                <a:gd name="connsiteX16" fmla="*/ 595423 w 1584251"/>
                <a:gd name="connsiteY16" fmla="*/ 74428 h 329609"/>
                <a:gd name="connsiteX17" fmla="*/ 584791 w 1584251"/>
                <a:gd name="connsiteY17" fmla="*/ 42530 h 329609"/>
                <a:gd name="connsiteX18" fmla="*/ 520995 w 1584251"/>
                <a:gd name="connsiteY18" fmla="*/ 0 h 329609"/>
                <a:gd name="connsiteX19" fmla="*/ 489098 w 1584251"/>
                <a:gd name="connsiteY19" fmla="*/ 10632 h 329609"/>
                <a:gd name="connsiteX20" fmla="*/ 478465 w 1584251"/>
                <a:gd name="connsiteY20" fmla="*/ 42530 h 329609"/>
                <a:gd name="connsiteX21" fmla="*/ 510363 w 1584251"/>
                <a:gd name="connsiteY21" fmla="*/ 233916 h 329609"/>
                <a:gd name="connsiteX22" fmla="*/ 520995 w 1584251"/>
                <a:gd name="connsiteY22" fmla="*/ 265814 h 329609"/>
                <a:gd name="connsiteX23" fmla="*/ 574158 w 1584251"/>
                <a:gd name="connsiteY23" fmla="*/ 308344 h 329609"/>
                <a:gd name="connsiteX24" fmla="*/ 637954 w 1584251"/>
                <a:gd name="connsiteY24" fmla="*/ 329609 h 329609"/>
                <a:gd name="connsiteX25" fmla="*/ 733647 w 1584251"/>
                <a:gd name="connsiteY25" fmla="*/ 318976 h 329609"/>
                <a:gd name="connsiteX26" fmla="*/ 765544 w 1584251"/>
                <a:gd name="connsiteY26" fmla="*/ 308344 h 329609"/>
                <a:gd name="connsiteX27" fmla="*/ 850605 w 1584251"/>
                <a:gd name="connsiteY27" fmla="*/ 244548 h 329609"/>
                <a:gd name="connsiteX28" fmla="*/ 861237 w 1584251"/>
                <a:gd name="connsiteY28" fmla="*/ 212651 h 329609"/>
                <a:gd name="connsiteX29" fmla="*/ 893135 w 1584251"/>
                <a:gd name="connsiteY29" fmla="*/ 148855 h 329609"/>
                <a:gd name="connsiteX30" fmla="*/ 850605 w 1584251"/>
                <a:gd name="connsiteY30" fmla="*/ 42530 h 329609"/>
                <a:gd name="connsiteX31" fmla="*/ 786809 w 1584251"/>
                <a:gd name="connsiteY31" fmla="*/ 53162 h 329609"/>
                <a:gd name="connsiteX32" fmla="*/ 754912 w 1584251"/>
                <a:gd name="connsiteY32" fmla="*/ 116958 h 329609"/>
                <a:gd name="connsiteX33" fmla="*/ 776177 w 1584251"/>
                <a:gd name="connsiteY33" fmla="*/ 244548 h 329609"/>
                <a:gd name="connsiteX34" fmla="*/ 797442 w 1584251"/>
                <a:gd name="connsiteY34" fmla="*/ 265814 h 329609"/>
                <a:gd name="connsiteX35" fmla="*/ 818707 w 1584251"/>
                <a:gd name="connsiteY35" fmla="*/ 297711 h 329609"/>
                <a:gd name="connsiteX36" fmla="*/ 850605 w 1584251"/>
                <a:gd name="connsiteY36" fmla="*/ 308344 h 329609"/>
                <a:gd name="connsiteX37" fmla="*/ 1084521 w 1584251"/>
                <a:gd name="connsiteY37" fmla="*/ 297711 h 329609"/>
                <a:gd name="connsiteX38" fmla="*/ 1116419 w 1584251"/>
                <a:gd name="connsiteY38" fmla="*/ 287079 h 329609"/>
                <a:gd name="connsiteX39" fmla="*/ 1169582 w 1584251"/>
                <a:gd name="connsiteY39" fmla="*/ 233916 h 329609"/>
                <a:gd name="connsiteX40" fmla="*/ 1190847 w 1584251"/>
                <a:gd name="connsiteY40" fmla="*/ 202018 h 329609"/>
                <a:gd name="connsiteX41" fmla="*/ 1201479 w 1584251"/>
                <a:gd name="connsiteY41" fmla="*/ 63795 h 329609"/>
                <a:gd name="connsiteX42" fmla="*/ 1169582 w 1584251"/>
                <a:gd name="connsiteY42" fmla="*/ 31897 h 329609"/>
                <a:gd name="connsiteX43" fmla="*/ 1137684 w 1584251"/>
                <a:gd name="connsiteY43" fmla="*/ 21265 h 329609"/>
                <a:gd name="connsiteX44" fmla="*/ 1095154 w 1584251"/>
                <a:gd name="connsiteY44" fmla="*/ 31897 h 329609"/>
                <a:gd name="connsiteX45" fmla="*/ 1084521 w 1584251"/>
                <a:gd name="connsiteY45" fmla="*/ 233916 h 329609"/>
                <a:gd name="connsiteX46" fmla="*/ 1095154 w 1584251"/>
                <a:gd name="connsiteY46" fmla="*/ 265814 h 329609"/>
                <a:gd name="connsiteX47" fmla="*/ 1127051 w 1584251"/>
                <a:gd name="connsiteY47" fmla="*/ 287079 h 329609"/>
                <a:gd name="connsiteX48" fmla="*/ 1190847 w 1584251"/>
                <a:gd name="connsiteY48" fmla="*/ 308344 h 329609"/>
                <a:gd name="connsiteX49" fmla="*/ 1307805 w 1584251"/>
                <a:gd name="connsiteY49" fmla="*/ 297711 h 329609"/>
                <a:gd name="connsiteX50" fmla="*/ 1339702 w 1584251"/>
                <a:gd name="connsiteY50" fmla="*/ 276446 h 329609"/>
                <a:gd name="connsiteX51" fmla="*/ 1382233 w 1584251"/>
                <a:gd name="connsiteY51" fmla="*/ 223283 h 329609"/>
                <a:gd name="connsiteX52" fmla="*/ 1414130 w 1584251"/>
                <a:gd name="connsiteY52" fmla="*/ 191386 h 329609"/>
                <a:gd name="connsiteX53" fmla="*/ 1584251 w 1584251"/>
                <a:gd name="connsiteY53" fmla="*/ 180753 h 32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584251" h="329609">
                  <a:moveTo>
                    <a:pt x="0" y="159488"/>
                  </a:moveTo>
                  <a:cubicBezTo>
                    <a:pt x="17721" y="163032"/>
                    <a:pt x="35091" y="170121"/>
                    <a:pt x="53163" y="170121"/>
                  </a:cubicBezTo>
                  <a:cubicBezTo>
                    <a:pt x="116732" y="170121"/>
                    <a:pt x="190766" y="158058"/>
                    <a:pt x="255182" y="148855"/>
                  </a:cubicBezTo>
                  <a:cubicBezTo>
                    <a:pt x="265814" y="145311"/>
                    <a:pt x="278328" y="145224"/>
                    <a:pt x="287079" y="138223"/>
                  </a:cubicBezTo>
                  <a:cubicBezTo>
                    <a:pt x="322411" y="109957"/>
                    <a:pt x="313915" y="57722"/>
                    <a:pt x="297712" y="21265"/>
                  </a:cubicBezTo>
                  <a:cubicBezTo>
                    <a:pt x="293160" y="11023"/>
                    <a:pt x="276447" y="14176"/>
                    <a:pt x="265814" y="10632"/>
                  </a:cubicBezTo>
                  <a:cubicBezTo>
                    <a:pt x="255181" y="14176"/>
                    <a:pt x="241841" y="13340"/>
                    <a:pt x="233916" y="21265"/>
                  </a:cubicBezTo>
                  <a:cubicBezTo>
                    <a:pt x="225991" y="29190"/>
                    <a:pt x="223284" y="41955"/>
                    <a:pt x="223284" y="53162"/>
                  </a:cubicBezTo>
                  <a:cubicBezTo>
                    <a:pt x="223284" y="66902"/>
                    <a:pt x="231454" y="135918"/>
                    <a:pt x="244549" y="159488"/>
                  </a:cubicBezTo>
                  <a:cubicBezTo>
                    <a:pt x="256961" y="181829"/>
                    <a:pt x="272902" y="202018"/>
                    <a:pt x="287079" y="223283"/>
                  </a:cubicBezTo>
                  <a:cubicBezTo>
                    <a:pt x="294167" y="233916"/>
                    <a:pt x="297711" y="248093"/>
                    <a:pt x="308344" y="255181"/>
                  </a:cubicBezTo>
                  <a:cubicBezTo>
                    <a:pt x="318977" y="262269"/>
                    <a:pt x="328565" y="271256"/>
                    <a:pt x="340242" y="276446"/>
                  </a:cubicBezTo>
                  <a:cubicBezTo>
                    <a:pt x="360725" y="285550"/>
                    <a:pt x="404037" y="297711"/>
                    <a:pt x="404037" y="297711"/>
                  </a:cubicBezTo>
                  <a:cubicBezTo>
                    <a:pt x="453656" y="294167"/>
                    <a:pt x="503905" y="295724"/>
                    <a:pt x="552893" y="287079"/>
                  </a:cubicBezTo>
                  <a:cubicBezTo>
                    <a:pt x="565477" y="284858"/>
                    <a:pt x="578018" y="276650"/>
                    <a:pt x="584791" y="265814"/>
                  </a:cubicBezTo>
                  <a:cubicBezTo>
                    <a:pt x="596671" y="246806"/>
                    <a:pt x="606056" y="202018"/>
                    <a:pt x="606056" y="202018"/>
                  </a:cubicBezTo>
                  <a:cubicBezTo>
                    <a:pt x="602512" y="159488"/>
                    <a:pt x="601063" y="116731"/>
                    <a:pt x="595423" y="74428"/>
                  </a:cubicBezTo>
                  <a:cubicBezTo>
                    <a:pt x="593942" y="63319"/>
                    <a:pt x="592716" y="50455"/>
                    <a:pt x="584791" y="42530"/>
                  </a:cubicBezTo>
                  <a:cubicBezTo>
                    <a:pt x="566719" y="24458"/>
                    <a:pt x="520995" y="0"/>
                    <a:pt x="520995" y="0"/>
                  </a:cubicBezTo>
                  <a:cubicBezTo>
                    <a:pt x="510363" y="3544"/>
                    <a:pt x="497023" y="2707"/>
                    <a:pt x="489098" y="10632"/>
                  </a:cubicBezTo>
                  <a:cubicBezTo>
                    <a:pt x="481173" y="18557"/>
                    <a:pt x="478465" y="31322"/>
                    <a:pt x="478465" y="42530"/>
                  </a:cubicBezTo>
                  <a:cubicBezTo>
                    <a:pt x="478465" y="197544"/>
                    <a:pt x="462298" y="161817"/>
                    <a:pt x="510363" y="233916"/>
                  </a:cubicBezTo>
                  <a:cubicBezTo>
                    <a:pt x="513907" y="244549"/>
                    <a:pt x="515229" y="256203"/>
                    <a:pt x="520995" y="265814"/>
                  </a:cubicBezTo>
                  <a:cubicBezTo>
                    <a:pt x="529028" y="279202"/>
                    <a:pt x="562307" y="303077"/>
                    <a:pt x="574158" y="308344"/>
                  </a:cubicBezTo>
                  <a:cubicBezTo>
                    <a:pt x="594642" y="317448"/>
                    <a:pt x="637954" y="329609"/>
                    <a:pt x="637954" y="329609"/>
                  </a:cubicBezTo>
                  <a:cubicBezTo>
                    <a:pt x="669852" y="326065"/>
                    <a:pt x="701990" y="324252"/>
                    <a:pt x="733647" y="318976"/>
                  </a:cubicBezTo>
                  <a:cubicBezTo>
                    <a:pt x="744702" y="317134"/>
                    <a:pt x="755747" y="313787"/>
                    <a:pt x="765544" y="308344"/>
                  </a:cubicBezTo>
                  <a:cubicBezTo>
                    <a:pt x="819649" y="278286"/>
                    <a:pt x="818341" y="276813"/>
                    <a:pt x="850605" y="244548"/>
                  </a:cubicBezTo>
                  <a:cubicBezTo>
                    <a:pt x="854149" y="233916"/>
                    <a:pt x="856225" y="222675"/>
                    <a:pt x="861237" y="212651"/>
                  </a:cubicBezTo>
                  <a:cubicBezTo>
                    <a:pt x="902462" y="130200"/>
                    <a:pt x="866407" y="229035"/>
                    <a:pt x="893135" y="148855"/>
                  </a:cubicBezTo>
                  <a:cubicBezTo>
                    <a:pt x="889684" y="121250"/>
                    <a:pt x="902356" y="48280"/>
                    <a:pt x="850605" y="42530"/>
                  </a:cubicBezTo>
                  <a:cubicBezTo>
                    <a:pt x="829178" y="40149"/>
                    <a:pt x="808074" y="49618"/>
                    <a:pt x="786809" y="53162"/>
                  </a:cubicBezTo>
                  <a:cubicBezTo>
                    <a:pt x="776057" y="69291"/>
                    <a:pt x="754912" y="94946"/>
                    <a:pt x="754912" y="116958"/>
                  </a:cubicBezTo>
                  <a:cubicBezTo>
                    <a:pt x="754912" y="124667"/>
                    <a:pt x="759539" y="216819"/>
                    <a:pt x="776177" y="244548"/>
                  </a:cubicBezTo>
                  <a:cubicBezTo>
                    <a:pt x="781335" y="253144"/>
                    <a:pt x="791180" y="257986"/>
                    <a:pt x="797442" y="265814"/>
                  </a:cubicBezTo>
                  <a:cubicBezTo>
                    <a:pt x="805425" y="275792"/>
                    <a:pt x="808729" y="289728"/>
                    <a:pt x="818707" y="297711"/>
                  </a:cubicBezTo>
                  <a:cubicBezTo>
                    <a:pt x="827459" y="304712"/>
                    <a:pt x="839972" y="304800"/>
                    <a:pt x="850605" y="308344"/>
                  </a:cubicBezTo>
                  <a:cubicBezTo>
                    <a:pt x="928577" y="304800"/>
                    <a:pt x="1006717" y="303935"/>
                    <a:pt x="1084521" y="297711"/>
                  </a:cubicBezTo>
                  <a:cubicBezTo>
                    <a:pt x="1095693" y="296817"/>
                    <a:pt x="1107453" y="293804"/>
                    <a:pt x="1116419" y="287079"/>
                  </a:cubicBezTo>
                  <a:cubicBezTo>
                    <a:pt x="1136468" y="272042"/>
                    <a:pt x="1155681" y="254768"/>
                    <a:pt x="1169582" y="233916"/>
                  </a:cubicBezTo>
                  <a:lnTo>
                    <a:pt x="1190847" y="202018"/>
                  </a:lnTo>
                  <a:cubicBezTo>
                    <a:pt x="1209937" y="144749"/>
                    <a:pt x="1226575" y="126535"/>
                    <a:pt x="1201479" y="63795"/>
                  </a:cubicBezTo>
                  <a:cubicBezTo>
                    <a:pt x="1195895" y="49834"/>
                    <a:pt x="1182093" y="40238"/>
                    <a:pt x="1169582" y="31897"/>
                  </a:cubicBezTo>
                  <a:cubicBezTo>
                    <a:pt x="1160257" y="25680"/>
                    <a:pt x="1148317" y="24809"/>
                    <a:pt x="1137684" y="21265"/>
                  </a:cubicBezTo>
                  <a:cubicBezTo>
                    <a:pt x="1123507" y="24809"/>
                    <a:pt x="1108224" y="25362"/>
                    <a:pt x="1095154" y="31897"/>
                  </a:cubicBezTo>
                  <a:cubicBezTo>
                    <a:pt x="1029407" y="64770"/>
                    <a:pt x="1084151" y="230213"/>
                    <a:pt x="1084521" y="233916"/>
                  </a:cubicBezTo>
                  <a:cubicBezTo>
                    <a:pt x="1085636" y="245068"/>
                    <a:pt x="1088153" y="257062"/>
                    <a:pt x="1095154" y="265814"/>
                  </a:cubicBezTo>
                  <a:cubicBezTo>
                    <a:pt x="1103137" y="275792"/>
                    <a:pt x="1115374" y="281889"/>
                    <a:pt x="1127051" y="287079"/>
                  </a:cubicBezTo>
                  <a:cubicBezTo>
                    <a:pt x="1147535" y="296183"/>
                    <a:pt x="1190847" y="308344"/>
                    <a:pt x="1190847" y="308344"/>
                  </a:cubicBezTo>
                  <a:cubicBezTo>
                    <a:pt x="1229833" y="304800"/>
                    <a:pt x="1269527" y="305914"/>
                    <a:pt x="1307805" y="297711"/>
                  </a:cubicBezTo>
                  <a:cubicBezTo>
                    <a:pt x="1320300" y="295033"/>
                    <a:pt x="1329724" y="284429"/>
                    <a:pt x="1339702" y="276446"/>
                  </a:cubicBezTo>
                  <a:cubicBezTo>
                    <a:pt x="1370640" y="251696"/>
                    <a:pt x="1354597" y="256446"/>
                    <a:pt x="1382233" y="223283"/>
                  </a:cubicBezTo>
                  <a:cubicBezTo>
                    <a:pt x="1391859" y="211732"/>
                    <a:pt x="1399493" y="194830"/>
                    <a:pt x="1414130" y="191386"/>
                  </a:cubicBezTo>
                  <a:cubicBezTo>
                    <a:pt x="1461467" y="180248"/>
                    <a:pt x="1528714" y="180753"/>
                    <a:pt x="1584251" y="180753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894214" y="5123576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8472054" y="5124799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own Arrow 46"/>
            <p:cNvSpPr/>
            <p:nvPr/>
          </p:nvSpPr>
          <p:spPr>
            <a:xfrm>
              <a:off x="6344423" y="5999356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8" name="Down Arrow 47"/>
            <p:cNvSpPr/>
            <p:nvPr/>
          </p:nvSpPr>
          <p:spPr>
            <a:xfrm flipV="1">
              <a:off x="6922263" y="5781745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 rot="20042587">
              <a:off x="6468525" y="6009353"/>
              <a:ext cx="394518" cy="206450"/>
            </a:xfrm>
            <a:custGeom>
              <a:avLst/>
              <a:gdLst>
                <a:gd name="connsiteX0" fmla="*/ 0 w 1584251"/>
                <a:gd name="connsiteY0" fmla="*/ 159488 h 329609"/>
                <a:gd name="connsiteX1" fmla="*/ 53163 w 1584251"/>
                <a:gd name="connsiteY1" fmla="*/ 170121 h 329609"/>
                <a:gd name="connsiteX2" fmla="*/ 255182 w 1584251"/>
                <a:gd name="connsiteY2" fmla="*/ 148855 h 329609"/>
                <a:gd name="connsiteX3" fmla="*/ 287079 w 1584251"/>
                <a:gd name="connsiteY3" fmla="*/ 138223 h 329609"/>
                <a:gd name="connsiteX4" fmla="*/ 297712 w 1584251"/>
                <a:gd name="connsiteY4" fmla="*/ 21265 h 329609"/>
                <a:gd name="connsiteX5" fmla="*/ 265814 w 1584251"/>
                <a:gd name="connsiteY5" fmla="*/ 10632 h 329609"/>
                <a:gd name="connsiteX6" fmla="*/ 233916 w 1584251"/>
                <a:gd name="connsiteY6" fmla="*/ 21265 h 329609"/>
                <a:gd name="connsiteX7" fmla="*/ 223284 w 1584251"/>
                <a:gd name="connsiteY7" fmla="*/ 53162 h 329609"/>
                <a:gd name="connsiteX8" fmla="*/ 244549 w 1584251"/>
                <a:gd name="connsiteY8" fmla="*/ 159488 h 329609"/>
                <a:gd name="connsiteX9" fmla="*/ 287079 w 1584251"/>
                <a:gd name="connsiteY9" fmla="*/ 223283 h 329609"/>
                <a:gd name="connsiteX10" fmla="*/ 308344 w 1584251"/>
                <a:gd name="connsiteY10" fmla="*/ 255181 h 329609"/>
                <a:gd name="connsiteX11" fmla="*/ 340242 w 1584251"/>
                <a:gd name="connsiteY11" fmla="*/ 276446 h 329609"/>
                <a:gd name="connsiteX12" fmla="*/ 404037 w 1584251"/>
                <a:gd name="connsiteY12" fmla="*/ 297711 h 329609"/>
                <a:gd name="connsiteX13" fmla="*/ 552893 w 1584251"/>
                <a:gd name="connsiteY13" fmla="*/ 287079 h 329609"/>
                <a:gd name="connsiteX14" fmla="*/ 584791 w 1584251"/>
                <a:gd name="connsiteY14" fmla="*/ 265814 h 329609"/>
                <a:gd name="connsiteX15" fmla="*/ 606056 w 1584251"/>
                <a:gd name="connsiteY15" fmla="*/ 202018 h 329609"/>
                <a:gd name="connsiteX16" fmla="*/ 595423 w 1584251"/>
                <a:gd name="connsiteY16" fmla="*/ 74428 h 329609"/>
                <a:gd name="connsiteX17" fmla="*/ 584791 w 1584251"/>
                <a:gd name="connsiteY17" fmla="*/ 42530 h 329609"/>
                <a:gd name="connsiteX18" fmla="*/ 520995 w 1584251"/>
                <a:gd name="connsiteY18" fmla="*/ 0 h 329609"/>
                <a:gd name="connsiteX19" fmla="*/ 489098 w 1584251"/>
                <a:gd name="connsiteY19" fmla="*/ 10632 h 329609"/>
                <a:gd name="connsiteX20" fmla="*/ 478465 w 1584251"/>
                <a:gd name="connsiteY20" fmla="*/ 42530 h 329609"/>
                <a:gd name="connsiteX21" fmla="*/ 510363 w 1584251"/>
                <a:gd name="connsiteY21" fmla="*/ 233916 h 329609"/>
                <a:gd name="connsiteX22" fmla="*/ 520995 w 1584251"/>
                <a:gd name="connsiteY22" fmla="*/ 265814 h 329609"/>
                <a:gd name="connsiteX23" fmla="*/ 574158 w 1584251"/>
                <a:gd name="connsiteY23" fmla="*/ 308344 h 329609"/>
                <a:gd name="connsiteX24" fmla="*/ 637954 w 1584251"/>
                <a:gd name="connsiteY24" fmla="*/ 329609 h 329609"/>
                <a:gd name="connsiteX25" fmla="*/ 733647 w 1584251"/>
                <a:gd name="connsiteY25" fmla="*/ 318976 h 329609"/>
                <a:gd name="connsiteX26" fmla="*/ 765544 w 1584251"/>
                <a:gd name="connsiteY26" fmla="*/ 308344 h 329609"/>
                <a:gd name="connsiteX27" fmla="*/ 850605 w 1584251"/>
                <a:gd name="connsiteY27" fmla="*/ 244548 h 329609"/>
                <a:gd name="connsiteX28" fmla="*/ 861237 w 1584251"/>
                <a:gd name="connsiteY28" fmla="*/ 212651 h 329609"/>
                <a:gd name="connsiteX29" fmla="*/ 893135 w 1584251"/>
                <a:gd name="connsiteY29" fmla="*/ 148855 h 329609"/>
                <a:gd name="connsiteX30" fmla="*/ 850605 w 1584251"/>
                <a:gd name="connsiteY30" fmla="*/ 42530 h 329609"/>
                <a:gd name="connsiteX31" fmla="*/ 786809 w 1584251"/>
                <a:gd name="connsiteY31" fmla="*/ 53162 h 329609"/>
                <a:gd name="connsiteX32" fmla="*/ 754912 w 1584251"/>
                <a:gd name="connsiteY32" fmla="*/ 116958 h 329609"/>
                <a:gd name="connsiteX33" fmla="*/ 776177 w 1584251"/>
                <a:gd name="connsiteY33" fmla="*/ 244548 h 329609"/>
                <a:gd name="connsiteX34" fmla="*/ 797442 w 1584251"/>
                <a:gd name="connsiteY34" fmla="*/ 265814 h 329609"/>
                <a:gd name="connsiteX35" fmla="*/ 818707 w 1584251"/>
                <a:gd name="connsiteY35" fmla="*/ 297711 h 329609"/>
                <a:gd name="connsiteX36" fmla="*/ 850605 w 1584251"/>
                <a:gd name="connsiteY36" fmla="*/ 308344 h 329609"/>
                <a:gd name="connsiteX37" fmla="*/ 1084521 w 1584251"/>
                <a:gd name="connsiteY37" fmla="*/ 297711 h 329609"/>
                <a:gd name="connsiteX38" fmla="*/ 1116419 w 1584251"/>
                <a:gd name="connsiteY38" fmla="*/ 287079 h 329609"/>
                <a:gd name="connsiteX39" fmla="*/ 1169582 w 1584251"/>
                <a:gd name="connsiteY39" fmla="*/ 233916 h 329609"/>
                <a:gd name="connsiteX40" fmla="*/ 1190847 w 1584251"/>
                <a:gd name="connsiteY40" fmla="*/ 202018 h 329609"/>
                <a:gd name="connsiteX41" fmla="*/ 1201479 w 1584251"/>
                <a:gd name="connsiteY41" fmla="*/ 63795 h 329609"/>
                <a:gd name="connsiteX42" fmla="*/ 1169582 w 1584251"/>
                <a:gd name="connsiteY42" fmla="*/ 31897 h 329609"/>
                <a:gd name="connsiteX43" fmla="*/ 1137684 w 1584251"/>
                <a:gd name="connsiteY43" fmla="*/ 21265 h 329609"/>
                <a:gd name="connsiteX44" fmla="*/ 1095154 w 1584251"/>
                <a:gd name="connsiteY44" fmla="*/ 31897 h 329609"/>
                <a:gd name="connsiteX45" fmla="*/ 1084521 w 1584251"/>
                <a:gd name="connsiteY45" fmla="*/ 233916 h 329609"/>
                <a:gd name="connsiteX46" fmla="*/ 1095154 w 1584251"/>
                <a:gd name="connsiteY46" fmla="*/ 265814 h 329609"/>
                <a:gd name="connsiteX47" fmla="*/ 1127051 w 1584251"/>
                <a:gd name="connsiteY47" fmla="*/ 287079 h 329609"/>
                <a:gd name="connsiteX48" fmla="*/ 1190847 w 1584251"/>
                <a:gd name="connsiteY48" fmla="*/ 308344 h 329609"/>
                <a:gd name="connsiteX49" fmla="*/ 1307805 w 1584251"/>
                <a:gd name="connsiteY49" fmla="*/ 297711 h 329609"/>
                <a:gd name="connsiteX50" fmla="*/ 1339702 w 1584251"/>
                <a:gd name="connsiteY50" fmla="*/ 276446 h 329609"/>
                <a:gd name="connsiteX51" fmla="*/ 1382233 w 1584251"/>
                <a:gd name="connsiteY51" fmla="*/ 223283 h 329609"/>
                <a:gd name="connsiteX52" fmla="*/ 1414130 w 1584251"/>
                <a:gd name="connsiteY52" fmla="*/ 191386 h 329609"/>
                <a:gd name="connsiteX53" fmla="*/ 1584251 w 1584251"/>
                <a:gd name="connsiteY53" fmla="*/ 180753 h 32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584251" h="329609">
                  <a:moveTo>
                    <a:pt x="0" y="159488"/>
                  </a:moveTo>
                  <a:cubicBezTo>
                    <a:pt x="17721" y="163032"/>
                    <a:pt x="35091" y="170121"/>
                    <a:pt x="53163" y="170121"/>
                  </a:cubicBezTo>
                  <a:cubicBezTo>
                    <a:pt x="116732" y="170121"/>
                    <a:pt x="190766" y="158058"/>
                    <a:pt x="255182" y="148855"/>
                  </a:cubicBezTo>
                  <a:cubicBezTo>
                    <a:pt x="265814" y="145311"/>
                    <a:pt x="278328" y="145224"/>
                    <a:pt x="287079" y="138223"/>
                  </a:cubicBezTo>
                  <a:cubicBezTo>
                    <a:pt x="322411" y="109957"/>
                    <a:pt x="313915" y="57722"/>
                    <a:pt x="297712" y="21265"/>
                  </a:cubicBezTo>
                  <a:cubicBezTo>
                    <a:pt x="293160" y="11023"/>
                    <a:pt x="276447" y="14176"/>
                    <a:pt x="265814" y="10632"/>
                  </a:cubicBezTo>
                  <a:cubicBezTo>
                    <a:pt x="255181" y="14176"/>
                    <a:pt x="241841" y="13340"/>
                    <a:pt x="233916" y="21265"/>
                  </a:cubicBezTo>
                  <a:cubicBezTo>
                    <a:pt x="225991" y="29190"/>
                    <a:pt x="223284" y="41955"/>
                    <a:pt x="223284" y="53162"/>
                  </a:cubicBezTo>
                  <a:cubicBezTo>
                    <a:pt x="223284" y="66902"/>
                    <a:pt x="231454" y="135918"/>
                    <a:pt x="244549" y="159488"/>
                  </a:cubicBezTo>
                  <a:cubicBezTo>
                    <a:pt x="256961" y="181829"/>
                    <a:pt x="272902" y="202018"/>
                    <a:pt x="287079" y="223283"/>
                  </a:cubicBezTo>
                  <a:cubicBezTo>
                    <a:pt x="294167" y="233916"/>
                    <a:pt x="297711" y="248093"/>
                    <a:pt x="308344" y="255181"/>
                  </a:cubicBezTo>
                  <a:cubicBezTo>
                    <a:pt x="318977" y="262269"/>
                    <a:pt x="328565" y="271256"/>
                    <a:pt x="340242" y="276446"/>
                  </a:cubicBezTo>
                  <a:cubicBezTo>
                    <a:pt x="360725" y="285550"/>
                    <a:pt x="404037" y="297711"/>
                    <a:pt x="404037" y="297711"/>
                  </a:cubicBezTo>
                  <a:cubicBezTo>
                    <a:pt x="453656" y="294167"/>
                    <a:pt x="503905" y="295724"/>
                    <a:pt x="552893" y="287079"/>
                  </a:cubicBezTo>
                  <a:cubicBezTo>
                    <a:pt x="565477" y="284858"/>
                    <a:pt x="578018" y="276650"/>
                    <a:pt x="584791" y="265814"/>
                  </a:cubicBezTo>
                  <a:cubicBezTo>
                    <a:pt x="596671" y="246806"/>
                    <a:pt x="606056" y="202018"/>
                    <a:pt x="606056" y="202018"/>
                  </a:cubicBezTo>
                  <a:cubicBezTo>
                    <a:pt x="602512" y="159488"/>
                    <a:pt x="601063" y="116731"/>
                    <a:pt x="595423" y="74428"/>
                  </a:cubicBezTo>
                  <a:cubicBezTo>
                    <a:pt x="593942" y="63319"/>
                    <a:pt x="592716" y="50455"/>
                    <a:pt x="584791" y="42530"/>
                  </a:cubicBezTo>
                  <a:cubicBezTo>
                    <a:pt x="566719" y="24458"/>
                    <a:pt x="520995" y="0"/>
                    <a:pt x="520995" y="0"/>
                  </a:cubicBezTo>
                  <a:cubicBezTo>
                    <a:pt x="510363" y="3544"/>
                    <a:pt x="497023" y="2707"/>
                    <a:pt x="489098" y="10632"/>
                  </a:cubicBezTo>
                  <a:cubicBezTo>
                    <a:pt x="481173" y="18557"/>
                    <a:pt x="478465" y="31322"/>
                    <a:pt x="478465" y="42530"/>
                  </a:cubicBezTo>
                  <a:cubicBezTo>
                    <a:pt x="478465" y="197544"/>
                    <a:pt x="462298" y="161817"/>
                    <a:pt x="510363" y="233916"/>
                  </a:cubicBezTo>
                  <a:cubicBezTo>
                    <a:pt x="513907" y="244549"/>
                    <a:pt x="515229" y="256203"/>
                    <a:pt x="520995" y="265814"/>
                  </a:cubicBezTo>
                  <a:cubicBezTo>
                    <a:pt x="529028" y="279202"/>
                    <a:pt x="562307" y="303077"/>
                    <a:pt x="574158" y="308344"/>
                  </a:cubicBezTo>
                  <a:cubicBezTo>
                    <a:pt x="594642" y="317448"/>
                    <a:pt x="637954" y="329609"/>
                    <a:pt x="637954" y="329609"/>
                  </a:cubicBezTo>
                  <a:cubicBezTo>
                    <a:pt x="669852" y="326065"/>
                    <a:pt x="701990" y="324252"/>
                    <a:pt x="733647" y="318976"/>
                  </a:cubicBezTo>
                  <a:cubicBezTo>
                    <a:pt x="744702" y="317134"/>
                    <a:pt x="755747" y="313787"/>
                    <a:pt x="765544" y="308344"/>
                  </a:cubicBezTo>
                  <a:cubicBezTo>
                    <a:pt x="819649" y="278286"/>
                    <a:pt x="818341" y="276813"/>
                    <a:pt x="850605" y="244548"/>
                  </a:cubicBezTo>
                  <a:cubicBezTo>
                    <a:pt x="854149" y="233916"/>
                    <a:pt x="856225" y="222675"/>
                    <a:pt x="861237" y="212651"/>
                  </a:cubicBezTo>
                  <a:cubicBezTo>
                    <a:pt x="902462" y="130200"/>
                    <a:pt x="866407" y="229035"/>
                    <a:pt x="893135" y="148855"/>
                  </a:cubicBezTo>
                  <a:cubicBezTo>
                    <a:pt x="889684" y="121250"/>
                    <a:pt x="902356" y="48280"/>
                    <a:pt x="850605" y="42530"/>
                  </a:cubicBezTo>
                  <a:cubicBezTo>
                    <a:pt x="829178" y="40149"/>
                    <a:pt x="808074" y="49618"/>
                    <a:pt x="786809" y="53162"/>
                  </a:cubicBezTo>
                  <a:cubicBezTo>
                    <a:pt x="776057" y="69291"/>
                    <a:pt x="754912" y="94946"/>
                    <a:pt x="754912" y="116958"/>
                  </a:cubicBezTo>
                  <a:cubicBezTo>
                    <a:pt x="754912" y="124667"/>
                    <a:pt x="759539" y="216819"/>
                    <a:pt x="776177" y="244548"/>
                  </a:cubicBezTo>
                  <a:cubicBezTo>
                    <a:pt x="781335" y="253144"/>
                    <a:pt x="791180" y="257986"/>
                    <a:pt x="797442" y="265814"/>
                  </a:cubicBezTo>
                  <a:cubicBezTo>
                    <a:pt x="805425" y="275792"/>
                    <a:pt x="808729" y="289728"/>
                    <a:pt x="818707" y="297711"/>
                  </a:cubicBezTo>
                  <a:cubicBezTo>
                    <a:pt x="827459" y="304712"/>
                    <a:pt x="839972" y="304800"/>
                    <a:pt x="850605" y="308344"/>
                  </a:cubicBezTo>
                  <a:cubicBezTo>
                    <a:pt x="928577" y="304800"/>
                    <a:pt x="1006717" y="303935"/>
                    <a:pt x="1084521" y="297711"/>
                  </a:cubicBezTo>
                  <a:cubicBezTo>
                    <a:pt x="1095693" y="296817"/>
                    <a:pt x="1107453" y="293804"/>
                    <a:pt x="1116419" y="287079"/>
                  </a:cubicBezTo>
                  <a:cubicBezTo>
                    <a:pt x="1136468" y="272042"/>
                    <a:pt x="1155681" y="254768"/>
                    <a:pt x="1169582" y="233916"/>
                  </a:cubicBezTo>
                  <a:lnTo>
                    <a:pt x="1190847" y="202018"/>
                  </a:lnTo>
                  <a:cubicBezTo>
                    <a:pt x="1209937" y="144749"/>
                    <a:pt x="1226575" y="126535"/>
                    <a:pt x="1201479" y="63795"/>
                  </a:cubicBezTo>
                  <a:cubicBezTo>
                    <a:pt x="1195895" y="49834"/>
                    <a:pt x="1182093" y="40238"/>
                    <a:pt x="1169582" y="31897"/>
                  </a:cubicBezTo>
                  <a:cubicBezTo>
                    <a:pt x="1160257" y="25680"/>
                    <a:pt x="1148317" y="24809"/>
                    <a:pt x="1137684" y="21265"/>
                  </a:cubicBezTo>
                  <a:cubicBezTo>
                    <a:pt x="1123507" y="24809"/>
                    <a:pt x="1108224" y="25362"/>
                    <a:pt x="1095154" y="31897"/>
                  </a:cubicBezTo>
                  <a:cubicBezTo>
                    <a:pt x="1029407" y="64770"/>
                    <a:pt x="1084151" y="230213"/>
                    <a:pt x="1084521" y="233916"/>
                  </a:cubicBezTo>
                  <a:cubicBezTo>
                    <a:pt x="1085636" y="245068"/>
                    <a:pt x="1088153" y="257062"/>
                    <a:pt x="1095154" y="265814"/>
                  </a:cubicBezTo>
                  <a:cubicBezTo>
                    <a:pt x="1103137" y="275792"/>
                    <a:pt x="1115374" y="281889"/>
                    <a:pt x="1127051" y="287079"/>
                  </a:cubicBezTo>
                  <a:cubicBezTo>
                    <a:pt x="1147535" y="296183"/>
                    <a:pt x="1190847" y="308344"/>
                    <a:pt x="1190847" y="308344"/>
                  </a:cubicBezTo>
                  <a:cubicBezTo>
                    <a:pt x="1229833" y="304800"/>
                    <a:pt x="1269527" y="305914"/>
                    <a:pt x="1307805" y="297711"/>
                  </a:cubicBezTo>
                  <a:cubicBezTo>
                    <a:pt x="1320300" y="295033"/>
                    <a:pt x="1329724" y="284429"/>
                    <a:pt x="1339702" y="276446"/>
                  </a:cubicBezTo>
                  <a:cubicBezTo>
                    <a:pt x="1370640" y="251696"/>
                    <a:pt x="1354597" y="256446"/>
                    <a:pt x="1382233" y="223283"/>
                  </a:cubicBezTo>
                  <a:cubicBezTo>
                    <a:pt x="1391859" y="211732"/>
                    <a:pt x="1399493" y="194830"/>
                    <a:pt x="1414130" y="191386"/>
                  </a:cubicBezTo>
                  <a:cubicBezTo>
                    <a:pt x="1461467" y="180248"/>
                    <a:pt x="1528714" y="180753"/>
                    <a:pt x="1584251" y="180753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252983" y="6110211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830823" y="5893823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own Arrow 51"/>
            <p:cNvSpPr/>
            <p:nvPr/>
          </p:nvSpPr>
          <p:spPr>
            <a:xfrm flipV="1">
              <a:off x="7985654" y="5781745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3" name="Down Arrow 52"/>
            <p:cNvSpPr/>
            <p:nvPr/>
          </p:nvSpPr>
          <p:spPr>
            <a:xfrm>
              <a:off x="8563494" y="6075251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 rot="1594081">
              <a:off x="8064976" y="6044995"/>
              <a:ext cx="437601" cy="253583"/>
            </a:xfrm>
            <a:custGeom>
              <a:avLst/>
              <a:gdLst>
                <a:gd name="connsiteX0" fmla="*/ 0 w 1584251"/>
                <a:gd name="connsiteY0" fmla="*/ 159488 h 329609"/>
                <a:gd name="connsiteX1" fmla="*/ 53163 w 1584251"/>
                <a:gd name="connsiteY1" fmla="*/ 170121 h 329609"/>
                <a:gd name="connsiteX2" fmla="*/ 255182 w 1584251"/>
                <a:gd name="connsiteY2" fmla="*/ 148855 h 329609"/>
                <a:gd name="connsiteX3" fmla="*/ 287079 w 1584251"/>
                <a:gd name="connsiteY3" fmla="*/ 138223 h 329609"/>
                <a:gd name="connsiteX4" fmla="*/ 297712 w 1584251"/>
                <a:gd name="connsiteY4" fmla="*/ 21265 h 329609"/>
                <a:gd name="connsiteX5" fmla="*/ 265814 w 1584251"/>
                <a:gd name="connsiteY5" fmla="*/ 10632 h 329609"/>
                <a:gd name="connsiteX6" fmla="*/ 233916 w 1584251"/>
                <a:gd name="connsiteY6" fmla="*/ 21265 h 329609"/>
                <a:gd name="connsiteX7" fmla="*/ 223284 w 1584251"/>
                <a:gd name="connsiteY7" fmla="*/ 53162 h 329609"/>
                <a:gd name="connsiteX8" fmla="*/ 244549 w 1584251"/>
                <a:gd name="connsiteY8" fmla="*/ 159488 h 329609"/>
                <a:gd name="connsiteX9" fmla="*/ 287079 w 1584251"/>
                <a:gd name="connsiteY9" fmla="*/ 223283 h 329609"/>
                <a:gd name="connsiteX10" fmla="*/ 308344 w 1584251"/>
                <a:gd name="connsiteY10" fmla="*/ 255181 h 329609"/>
                <a:gd name="connsiteX11" fmla="*/ 340242 w 1584251"/>
                <a:gd name="connsiteY11" fmla="*/ 276446 h 329609"/>
                <a:gd name="connsiteX12" fmla="*/ 404037 w 1584251"/>
                <a:gd name="connsiteY12" fmla="*/ 297711 h 329609"/>
                <a:gd name="connsiteX13" fmla="*/ 552893 w 1584251"/>
                <a:gd name="connsiteY13" fmla="*/ 287079 h 329609"/>
                <a:gd name="connsiteX14" fmla="*/ 584791 w 1584251"/>
                <a:gd name="connsiteY14" fmla="*/ 265814 h 329609"/>
                <a:gd name="connsiteX15" fmla="*/ 606056 w 1584251"/>
                <a:gd name="connsiteY15" fmla="*/ 202018 h 329609"/>
                <a:gd name="connsiteX16" fmla="*/ 595423 w 1584251"/>
                <a:gd name="connsiteY16" fmla="*/ 74428 h 329609"/>
                <a:gd name="connsiteX17" fmla="*/ 584791 w 1584251"/>
                <a:gd name="connsiteY17" fmla="*/ 42530 h 329609"/>
                <a:gd name="connsiteX18" fmla="*/ 520995 w 1584251"/>
                <a:gd name="connsiteY18" fmla="*/ 0 h 329609"/>
                <a:gd name="connsiteX19" fmla="*/ 489098 w 1584251"/>
                <a:gd name="connsiteY19" fmla="*/ 10632 h 329609"/>
                <a:gd name="connsiteX20" fmla="*/ 478465 w 1584251"/>
                <a:gd name="connsiteY20" fmla="*/ 42530 h 329609"/>
                <a:gd name="connsiteX21" fmla="*/ 510363 w 1584251"/>
                <a:gd name="connsiteY21" fmla="*/ 233916 h 329609"/>
                <a:gd name="connsiteX22" fmla="*/ 520995 w 1584251"/>
                <a:gd name="connsiteY22" fmla="*/ 265814 h 329609"/>
                <a:gd name="connsiteX23" fmla="*/ 574158 w 1584251"/>
                <a:gd name="connsiteY23" fmla="*/ 308344 h 329609"/>
                <a:gd name="connsiteX24" fmla="*/ 637954 w 1584251"/>
                <a:gd name="connsiteY24" fmla="*/ 329609 h 329609"/>
                <a:gd name="connsiteX25" fmla="*/ 733647 w 1584251"/>
                <a:gd name="connsiteY25" fmla="*/ 318976 h 329609"/>
                <a:gd name="connsiteX26" fmla="*/ 765544 w 1584251"/>
                <a:gd name="connsiteY26" fmla="*/ 308344 h 329609"/>
                <a:gd name="connsiteX27" fmla="*/ 850605 w 1584251"/>
                <a:gd name="connsiteY27" fmla="*/ 244548 h 329609"/>
                <a:gd name="connsiteX28" fmla="*/ 861237 w 1584251"/>
                <a:gd name="connsiteY28" fmla="*/ 212651 h 329609"/>
                <a:gd name="connsiteX29" fmla="*/ 893135 w 1584251"/>
                <a:gd name="connsiteY29" fmla="*/ 148855 h 329609"/>
                <a:gd name="connsiteX30" fmla="*/ 850605 w 1584251"/>
                <a:gd name="connsiteY30" fmla="*/ 42530 h 329609"/>
                <a:gd name="connsiteX31" fmla="*/ 786809 w 1584251"/>
                <a:gd name="connsiteY31" fmla="*/ 53162 h 329609"/>
                <a:gd name="connsiteX32" fmla="*/ 754912 w 1584251"/>
                <a:gd name="connsiteY32" fmla="*/ 116958 h 329609"/>
                <a:gd name="connsiteX33" fmla="*/ 776177 w 1584251"/>
                <a:gd name="connsiteY33" fmla="*/ 244548 h 329609"/>
                <a:gd name="connsiteX34" fmla="*/ 797442 w 1584251"/>
                <a:gd name="connsiteY34" fmla="*/ 265814 h 329609"/>
                <a:gd name="connsiteX35" fmla="*/ 818707 w 1584251"/>
                <a:gd name="connsiteY35" fmla="*/ 297711 h 329609"/>
                <a:gd name="connsiteX36" fmla="*/ 850605 w 1584251"/>
                <a:gd name="connsiteY36" fmla="*/ 308344 h 329609"/>
                <a:gd name="connsiteX37" fmla="*/ 1084521 w 1584251"/>
                <a:gd name="connsiteY37" fmla="*/ 297711 h 329609"/>
                <a:gd name="connsiteX38" fmla="*/ 1116419 w 1584251"/>
                <a:gd name="connsiteY38" fmla="*/ 287079 h 329609"/>
                <a:gd name="connsiteX39" fmla="*/ 1169582 w 1584251"/>
                <a:gd name="connsiteY39" fmla="*/ 233916 h 329609"/>
                <a:gd name="connsiteX40" fmla="*/ 1190847 w 1584251"/>
                <a:gd name="connsiteY40" fmla="*/ 202018 h 329609"/>
                <a:gd name="connsiteX41" fmla="*/ 1201479 w 1584251"/>
                <a:gd name="connsiteY41" fmla="*/ 63795 h 329609"/>
                <a:gd name="connsiteX42" fmla="*/ 1169582 w 1584251"/>
                <a:gd name="connsiteY42" fmla="*/ 31897 h 329609"/>
                <a:gd name="connsiteX43" fmla="*/ 1137684 w 1584251"/>
                <a:gd name="connsiteY43" fmla="*/ 21265 h 329609"/>
                <a:gd name="connsiteX44" fmla="*/ 1095154 w 1584251"/>
                <a:gd name="connsiteY44" fmla="*/ 31897 h 329609"/>
                <a:gd name="connsiteX45" fmla="*/ 1084521 w 1584251"/>
                <a:gd name="connsiteY45" fmla="*/ 233916 h 329609"/>
                <a:gd name="connsiteX46" fmla="*/ 1095154 w 1584251"/>
                <a:gd name="connsiteY46" fmla="*/ 265814 h 329609"/>
                <a:gd name="connsiteX47" fmla="*/ 1127051 w 1584251"/>
                <a:gd name="connsiteY47" fmla="*/ 287079 h 329609"/>
                <a:gd name="connsiteX48" fmla="*/ 1190847 w 1584251"/>
                <a:gd name="connsiteY48" fmla="*/ 308344 h 329609"/>
                <a:gd name="connsiteX49" fmla="*/ 1307805 w 1584251"/>
                <a:gd name="connsiteY49" fmla="*/ 297711 h 329609"/>
                <a:gd name="connsiteX50" fmla="*/ 1339702 w 1584251"/>
                <a:gd name="connsiteY50" fmla="*/ 276446 h 329609"/>
                <a:gd name="connsiteX51" fmla="*/ 1382233 w 1584251"/>
                <a:gd name="connsiteY51" fmla="*/ 223283 h 329609"/>
                <a:gd name="connsiteX52" fmla="*/ 1414130 w 1584251"/>
                <a:gd name="connsiteY52" fmla="*/ 191386 h 329609"/>
                <a:gd name="connsiteX53" fmla="*/ 1584251 w 1584251"/>
                <a:gd name="connsiteY53" fmla="*/ 180753 h 32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584251" h="329609">
                  <a:moveTo>
                    <a:pt x="0" y="159488"/>
                  </a:moveTo>
                  <a:cubicBezTo>
                    <a:pt x="17721" y="163032"/>
                    <a:pt x="35091" y="170121"/>
                    <a:pt x="53163" y="170121"/>
                  </a:cubicBezTo>
                  <a:cubicBezTo>
                    <a:pt x="116732" y="170121"/>
                    <a:pt x="190766" y="158058"/>
                    <a:pt x="255182" y="148855"/>
                  </a:cubicBezTo>
                  <a:cubicBezTo>
                    <a:pt x="265814" y="145311"/>
                    <a:pt x="278328" y="145224"/>
                    <a:pt x="287079" y="138223"/>
                  </a:cubicBezTo>
                  <a:cubicBezTo>
                    <a:pt x="322411" y="109957"/>
                    <a:pt x="313915" y="57722"/>
                    <a:pt x="297712" y="21265"/>
                  </a:cubicBezTo>
                  <a:cubicBezTo>
                    <a:pt x="293160" y="11023"/>
                    <a:pt x="276447" y="14176"/>
                    <a:pt x="265814" y="10632"/>
                  </a:cubicBezTo>
                  <a:cubicBezTo>
                    <a:pt x="255181" y="14176"/>
                    <a:pt x="241841" y="13340"/>
                    <a:pt x="233916" y="21265"/>
                  </a:cubicBezTo>
                  <a:cubicBezTo>
                    <a:pt x="225991" y="29190"/>
                    <a:pt x="223284" y="41955"/>
                    <a:pt x="223284" y="53162"/>
                  </a:cubicBezTo>
                  <a:cubicBezTo>
                    <a:pt x="223284" y="66902"/>
                    <a:pt x="231454" y="135918"/>
                    <a:pt x="244549" y="159488"/>
                  </a:cubicBezTo>
                  <a:cubicBezTo>
                    <a:pt x="256961" y="181829"/>
                    <a:pt x="272902" y="202018"/>
                    <a:pt x="287079" y="223283"/>
                  </a:cubicBezTo>
                  <a:cubicBezTo>
                    <a:pt x="294167" y="233916"/>
                    <a:pt x="297711" y="248093"/>
                    <a:pt x="308344" y="255181"/>
                  </a:cubicBezTo>
                  <a:cubicBezTo>
                    <a:pt x="318977" y="262269"/>
                    <a:pt x="328565" y="271256"/>
                    <a:pt x="340242" y="276446"/>
                  </a:cubicBezTo>
                  <a:cubicBezTo>
                    <a:pt x="360725" y="285550"/>
                    <a:pt x="404037" y="297711"/>
                    <a:pt x="404037" y="297711"/>
                  </a:cubicBezTo>
                  <a:cubicBezTo>
                    <a:pt x="453656" y="294167"/>
                    <a:pt x="503905" y="295724"/>
                    <a:pt x="552893" y="287079"/>
                  </a:cubicBezTo>
                  <a:cubicBezTo>
                    <a:pt x="565477" y="284858"/>
                    <a:pt x="578018" y="276650"/>
                    <a:pt x="584791" y="265814"/>
                  </a:cubicBezTo>
                  <a:cubicBezTo>
                    <a:pt x="596671" y="246806"/>
                    <a:pt x="606056" y="202018"/>
                    <a:pt x="606056" y="202018"/>
                  </a:cubicBezTo>
                  <a:cubicBezTo>
                    <a:pt x="602512" y="159488"/>
                    <a:pt x="601063" y="116731"/>
                    <a:pt x="595423" y="74428"/>
                  </a:cubicBezTo>
                  <a:cubicBezTo>
                    <a:pt x="593942" y="63319"/>
                    <a:pt x="592716" y="50455"/>
                    <a:pt x="584791" y="42530"/>
                  </a:cubicBezTo>
                  <a:cubicBezTo>
                    <a:pt x="566719" y="24458"/>
                    <a:pt x="520995" y="0"/>
                    <a:pt x="520995" y="0"/>
                  </a:cubicBezTo>
                  <a:cubicBezTo>
                    <a:pt x="510363" y="3544"/>
                    <a:pt x="497023" y="2707"/>
                    <a:pt x="489098" y="10632"/>
                  </a:cubicBezTo>
                  <a:cubicBezTo>
                    <a:pt x="481173" y="18557"/>
                    <a:pt x="478465" y="31322"/>
                    <a:pt x="478465" y="42530"/>
                  </a:cubicBezTo>
                  <a:cubicBezTo>
                    <a:pt x="478465" y="197544"/>
                    <a:pt x="462298" y="161817"/>
                    <a:pt x="510363" y="233916"/>
                  </a:cubicBezTo>
                  <a:cubicBezTo>
                    <a:pt x="513907" y="244549"/>
                    <a:pt x="515229" y="256203"/>
                    <a:pt x="520995" y="265814"/>
                  </a:cubicBezTo>
                  <a:cubicBezTo>
                    <a:pt x="529028" y="279202"/>
                    <a:pt x="562307" y="303077"/>
                    <a:pt x="574158" y="308344"/>
                  </a:cubicBezTo>
                  <a:cubicBezTo>
                    <a:pt x="594642" y="317448"/>
                    <a:pt x="637954" y="329609"/>
                    <a:pt x="637954" y="329609"/>
                  </a:cubicBezTo>
                  <a:cubicBezTo>
                    <a:pt x="669852" y="326065"/>
                    <a:pt x="701990" y="324252"/>
                    <a:pt x="733647" y="318976"/>
                  </a:cubicBezTo>
                  <a:cubicBezTo>
                    <a:pt x="744702" y="317134"/>
                    <a:pt x="755747" y="313787"/>
                    <a:pt x="765544" y="308344"/>
                  </a:cubicBezTo>
                  <a:cubicBezTo>
                    <a:pt x="819649" y="278286"/>
                    <a:pt x="818341" y="276813"/>
                    <a:pt x="850605" y="244548"/>
                  </a:cubicBezTo>
                  <a:cubicBezTo>
                    <a:pt x="854149" y="233916"/>
                    <a:pt x="856225" y="222675"/>
                    <a:pt x="861237" y="212651"/>
                  </a:cubicBezTo>
                  <a:cubicBezTo>
                    <a:pt x="902462" y="130200"/>
                    <a:pt x="866407" y="229035"/>
                    <a:pt x="893135" y="148855"/>
                  </a:cubicBezTo>
                  <a:cubicBezTo>
                    <a:pt x="889684" y="121250"/>
                    <a:pt x="902356" y="48280"/>
                    <a:pt x="850605" y="42530"/>
                  </a:cubicBezTo>
                  <a:cubicBezTo>
                    <a:pt x="829178" y="40149"/>
                    <a:pt x="808074" y="49618"/>
                    <a:pt x="786809" y="53162"/>
                  </a:cubicBezTo>
                  <a:cubicBezTo>
                    <a:pt x="776057" y="69291"/>
                    <a:pt x="754912" y="94946"/>
                    <a:pt x="754912" y="116958"/>
                  </a:cubicBezTo>
                  <a:cubicBezTo>
                    <a:pt x="754912" y="124667"/>
                    <a:pt x="759539" y="216819"/>
                    <a:pt x="776177" y="244548"/>
                  </a:cubicBezTo>
                  <a:cubicBezTo>
                    <a:pt x="781335" y="253144"/>
                    <a:pt x="791180" y="257986"/>
                    <a:pt x="797442" y="265814"/>
                  </a:cubicBezTo>
                  <a:cubicBezTo>
                    <a:pt x="805425" y="275792"/>
                    <a:pt x="808729" y="289728"/>
                    <a:pt x="818707" y="297711"/>
                  </a:cubicBezTo>
                  <a:cubicBezTo>
                    <a:pt x="827459" y="304712"/>
                    <a:pt x="839972" y="304800"/>
                    <a:pt x="850605" y="308344"/>
                  </a:cubicBezTo>
                  <a:cubicBezTo>
                    <a:pt x="928577" y="304800"/>
                    <a:pt x="1006717" y="303935"/>
                    <a:pt x="1084521" y="297711"/>
                  </a:cubicBezTo>
                  <a:cubicBezTo>
                    <a:pt x="1095693" y="296817"/>
                    <a:pt x="1107453" y="293804"/>
                    <a:pt x="1116419" y="287079"/>
                  </a:cubicBezTo>
                  <a:cubicBezTo>
                    <a:pt x="1136468" y="272042"/>
                    <a:pt x="1155681" y="254768"/>
                    <a:pt x="1169582" y="233916"/>
                  </a:cubicBezTo>
                  <a:lnTo>
                    <a:pt x="1190847" y="202018"/>
                  </a:lnTo>
                  <a:cubicBezTo>
                    <a:pt x="1209937" y="144749"/>
                    <a:pt x="1226575" y="126535"/>
                    <a:pt x="1201479" y="63795"/>
                  </a:cubicBezTo>
                  <a:cubicBezTo>
                    <a:pt x="1195895" y="49834"/>
                    <a:pt x="1182093" y="40238"/>
                    <a:pt x="1169582" y="31897"/>
                  </a:cubicBezTo>
                  <a:cubicBezTo>
                    <a:pt x="1160257" y="25680"/>
                    <a:pt x="1148317" y="24809"/>
                    <a:pt x="1137684" y="21265"/>
                  </a:cubicBezTo>
                  <a:cubicBezTo>
                    <a:pt x="1123507" y="24809"/>
                    <a:pt x="1108224" y="25362"/>
                    <a:pt x="1095154" y="31897"/>
                  </a:cubicBezTo>
                  <a:cubicBezTo>
                    <a:pt x="1029407" y="64770"/>
                    <a:pt x="1084151" y="230213"/>
                    <a:pt x="1084521" y="233916"/>
                  </a:cubicBezTo>
                  <a:cubicBezTo>
                    <a:pt x="1085636" y="245068"/>
                    <a:pt x="1088153" y="257062"/>
                    <a:pt x="1095154" y="265814"/>
                  </a:cubicBezTo>
                  <a:cubicBezTo>
                    <a:pt x="1103137" y="275792"/>
                    <a:pt x="1115374" y="281889"/>
                    <a:pt x="1127051" y="287079"/>
                  </a:cubicBezTo>
                  <a:cubicBezTo>
                    <a:pt x="1147535" y="296183"/>
                    <a:pt x="1190847" y="308344"/>
                    <a:pt x="1190847" y="308344"/>
                  </a:cubicBezTo>
                  <a:cubicBezTo>
                    <a:pt x="1229833" y="304800"/>
                    <a:pt x="1269527" y="305914"/>
                    <a:pt x="1307805" y="297711"/>
                  </a:cubicBezTo>
                  <a:cubicBezTo>
                    <a:pt x="1320300" y="295033"/>
                    <a:pt x="1329724" y="284429"/>
                    <a:pt x="1339702" y="276446"/>
                  </a:cubicBezTo>
                  <a:cubicBezTo>
                    <a:pt x="1370640" y="251696"/>
                    <a:pt x="1354597" y="256446"/>
                    <a:pt x="1382233" y="223283"/>
                  </a:cubicBezTo>
                  <a:cubicBezTo>
                    <a:pt x="1391859" y="211732"/>
                    <a:pt x="1399493" y="194830"/>
                    <a:pt x="1414130" y="191386"/>
                  </a:cubicBezTo>
                  <a:cubicBezTo>
                    <a:pt x="1461467" y="180248"/>
                    <a:pt x="1528714" y="180753"/>
                    <a:pt x="1584251" y="180753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894214" y="5892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8472054" y="6187329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6039491" y="5666273"/>
              <a:ext cx="278262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 rot="16200000">
              <a:off x="4647170" y="5441442"/>
              <a:ext cx="16445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Increasing Energy</a:t>
              </a:r>
              <a:endParaRPr lang="en-US" sz="16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217141" y="4777917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794980" y="4783031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866998" y="5052151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444837" y="5052151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217140" y="6039845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794864" y="5812849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858372" y="5802454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436211" y="6118917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178136" y="5829801"/>
              <a:ext cx="6261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or</a:t>
              </a:r>
              <a:endParaRPr lang="en-US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149461" y="778780"/>
            <a:ext cx="4970301" cy="3466872"/>
            <a:chOff x="625460" y="778780"/>
            <a:chExt cx="4970301" cy="3466872"/>
          </a:xfrm>
        </p:grpSpPr>
        <p:sp>
          <p:nvSpPr>
            <p:cNvPr id="19" name="Right Arrow 18"/>
            <p:cNvSpPr/>
            <p:nvPr/>
          </p:nvSpPr>
          <p:spPr>
            <a:xfrm rot="18718965">
              <a:off x="2781362" y="1804250"/>
              <a:ext cx="3446802" cy="1436001"/>
            </a:xfrm>
            <a:prstGeom prst="rightArrow">
              <a:avLst/>
            </a:prstGeom>
            <a:solidFill>
              <a:schemeClr val="accent1">
                <a:alpha val="46000"/>
              </a:schemeClr>
            </a:solidFill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13883063">
              <a:off x="3099621" y="1684398"/>
              <a:ext cx="3401758" cy="1590522"/>
            </a:xfrm>
            <a:prstGeom prst="rightArrow">
              <a:avLst/>
            </a:prstGeom>
            <a:solidFill>
              <a:schemeClr val="accent1">
                <a:alpha val="46000"/>
              </a:schemeClr>
            </a:solidFill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25460" y="2821840"/>
              <a:ext cx="16373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355 nm, </a:t>
              </a:r>
            </a:p>
            <a:p>
              <a:r>
                <a:rPr lang="en-US" dirty="0"/>
                <a:t>Pulsed Laser</a:t>
              </a:r>
              <a:endParaRPr lang="en-US" dirty="0"/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>
              <a:off x="1991570" y="3353105"/>
              <a:ext cx="1053741" cy="2276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rapezoid 15"/>
          <p:cNvSpPr/>
          <p:nvPr/>
        </p:nvSpPr>
        <p:spPr>
          <a:xfrm rot="10800000">
            <a:off x="4191001" y="1371601"/>
            <a:ext cx="3938823" cy="592921"/>
          </a:xfrm>
          <a:prstGeom prst="trapezoid">
            <a:avLst>
              <a:gd name="adj" fmla="val 9962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4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 smtClean="0"/>
              <a:t>Controlling Trapped Ion </a:t>
            </a:r>
            <a:r>
              <a:rPr lang="en-US" dirty="0" err="1" smtClean="0"/>
              <a:t>Qubits</a:t>
            </a:r>
            <a:endParaRPr lang="en-US" dirty="0"/>
          </a:p>
        </p:txBody>
      </p:sp>
      <p:sp>
        <p:nvSpPr>
          <p:cNvPr id="28" name="Down Arrow 27"/>
          <p:cNvSpPr/>
          <p:nvPr/>
        </p:nvSpPr>
        <p:spPr>
          <a:xfrm flipV="1">
            <a:off x="5882641" y="2087276"/>
            <a:ext cx="45719" cy="465444"/>
          </a:xfrm>
          <a:prstGeom prst="downArrow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 flipV="1">
            <a:off x="6460481" y="2087276"/>
            <a:ext cx="45719" cy="465444"/>
          </a:xfrm>
          <a:prstGeom prst="downArrow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031238" y="2233493"/>
            <a:ext cx="337803" cy="193238"/>
          </a:xfrm>
          <a:custGeom>
            <a:avLst/>
            <a:gdLst>
              <a:gd name="connsiteX0" fmla="*/ 0 w 1584251"/>
              <a:gd name="connsiteY0" fmla="*/ 159488 h 329609"/>
              <a:gd name="connsiteX1" fmla="*/ 53163 w 1584251"/>
              <a:gd name="connsiteY1" fmla="*/ 170121 h 329609"/>
              <a:gd name="connsiteX2" fmla="*/ 255182 w 1584251"/>
              <a:gd name="connsiteY2" fmla="*/ 148855 h 329609"/>
              <a:gd name="connsiteX3" fmla="*/ 287079 w 1584251"/>
              <a:gd name="connsiteY3" fmla="*/ 138223 h 329609"/>
              <a:gd name="connsiteX4" fmla="*/ 297712 w 1584251"/>
              <a:gd name="connsiteY4" fmla="*/ 21265 h 329609"/>
              <a:gd name="connsiteX5" fmla="*/ 265814 w 1584251"/>
              <a:gd name="connsiteY5" fmla="*/ 10632 h 329609"/>
              <a:gd name="connsiteX6" fmla="*/ 233916 w 1584251"/>
              <a:gd name="connsiteY6" fmla="*/ 21265 h 329609"/>
              <a:gd name="connsiteX7" fmla="*/ 223284 w 1584251"/>
              <a:gd name="connsiteY7" fmla="*/ 53162 h 329609"/>
              <a:gd name="connsiteX8" fmla="*/ 244549 w 1584251"/>
              <a:gd name="connsiteY8" fmla="*/ 159488 h 329609"/>
              <a:gd name="connsiteX9" fmla="*/ 287079 w 1584251"/>
              <a:gd name="connsiteY9" fmla="*/ 223283 h 329609"/>
              <a:gd name="connsiteX10" fmla="*/ 308344 w 1584251"/>
              <a:gd name="connsiteY10" fmla="*/ 255181 h 329609"/>
              <a:gd name="connsiteX11" fmla="*/ 340242 w 1584251"/>
              <a:gd name="connsiteY11" fmla="*/ 276446 h 329609"/>
              <a:gd name="connsiteX12" fmla="*/ 404037 w 1584251"/>
              <a:gd name="connsiteY12" fmla="*/ 297711 h 329609"/>
              <a:gd name="connsiteX13" fmla="*/ 552893 w 1584251"/>
              <a:gd name="connsiteY13" fmla="*/ 287079 h 329609"/>
              <a:gd name="connsiteX14" fmla="*/ 584791 w 1584251"/>
              <a:gd name="connsiteY14" fmla="*/ 265814 h 329609"/>
              <a:gd name="connsiteX15" fmla="*/ 606056 w 1584251"/>
              <a:gd name="connsiteY15" fmla="*/ 202018 h 329609"/>
              <a:gd name="connsiteX16" fmla="*/ 595423 w 1584251"/>
              <a:gd name="connsiteY16" fmla="*/ 74428 h 329609"/>
              <a:gd name="connsiteX17" fmla="*/ 584791 w 1584251"/>
              <a:gd name="connsiteY17" fmla="*/ 42530 h 329609"/>
              <a:gd name="connsiteX18" fmla="*/ 520995 w 1584251"/>
              <a:gd name="connsiteY18" fmla="*/ 0 h 329609"/>
              <a:gd name="connsiteX19" fmla="*/ 489098 w 1584251"/>
              <a:gd name="connsiteY19" fmla="*/ 10632 h 329609"/>
              <a:gd name="connsiteX20" fmla="*/ 478465 w 1584251"/>
              <a:gd name="connsiteY20" fmla="*/ 42530 h 329609"/>
              <a:gd name="connsiteX21" fmla="*/ 510363 w 1584251"/>
              <a:gd name="connsiteY21" fmla="*/ 233916 h 329609"/>
              <a:gd name="connsiteX22" fmla="*/ 520995 w 1584251"/>
              <a:gd name="connsiteY22" fmla="*/ 265814 h 329609"/>
              <a:gd name="connsiteX23" fmla="*/ 574158 w 1584251"/>
              <a:gd name="connsiteY23" fmla="*/ 308344 h 329609"/>
              <a:gd name="connsiteX24" fmla="*/ 637954 w 1584251"/>
              <a:gd name="connsiteY24" fmla="*/ 329609 h 329609"/>
              <a:gd name="connsiteX25" fmla="*/ 733647 w 1584251"/>
              <a:gd name="connsiteY25" fmla="*/ 318976 h 329609"/>
              <a:gd name="connsiteX26" fmla="*/ 765544 w 1584251"/>
              <a:gd name="connsiteY26" fmla="*/ 308344 h 329609"/>
              <a:gd name="connsiteX27" fmla="*/ 850605 w 1584251"/>
              <a:gd name="connsiteY27" fmla="*/ 244548 h 329609"/>
              <a:gd name="connsiteX28" fmla="*/ 861237 w 1584251"/>
              <a:gd name="connsiteY28" fmla="*/ 212651 h 329609"/>
              <a:gd name="connsiteX29" fmla="*/ 893135 w 1584251"/>
              <a:gd name="connsiteY29" fmla="*/ 148855 h 329609"/>
              <a:gd name="connsiteX30" fmla="*/ 850605 w 1584251"/>
              <a:gd name="connsiteY30" fmla="*/ 42530 h 329609"/>
              <a:gd name="connsiteX31" fmla="*/ 786809 w 1584251"/>
              <a:gd name="connsiteY31" fmla="*/ 53162 h 329609"/>
              <a:gd name="connsiteX32" fmla="*/ 754912 w 1584251"/>
              <a:gd name="connsiteY32" fmla="*/ 116958 h 329609"/>
              <a:gd name="connsiteX33" fmla="*/ 776177 w 1584251"/>
              <a:gd name="connsiteY33" fmla="*/ 244548 h 329609"/>
              <a:gd name="connsiteX34" fmla="*/ 797442 w 1584251"/>
              <a:gd name="connsiteY34" fmla="*/ 265814 h 329609"/>
              <a:gd name="connsiteX35" fmla="*/ 818707 w 1584251"/>
              <a:gd name="connsiteY35" fmla="*/ 297711 h 329609"/>
              <a:gd name="connsiteX36" fmla="*/ 850605 w 1584251"/>
              <a:gd name="connsiteY36" fmla="*/ 308344 h 329609"/>
              <a:gd name="connsiteX37" fmla="*/ 1084521 w 1584251"/>
              <a:gd name="connsiteY37" fmla="*/ 297711 h 329609"/>
              <a:gd name="connsiteX38" fmla="*/ 1116419 w 1584251"/>
              <a:gd name="connsiteY38" fmla="*/ 287079 h 329609"/>
              <a:gd name="connsiteX39" fmla="*/ 1169582 w 1584251"/>
              <a:gd name="connsiteY39" fmla="*/ 233916 h 329609"/>
              <a:gd name="connsiteX40" fmla="*/ 1190847 w 1584251"/>
              <a:gd name="connsiteY40" fmla="*/ 202018 h 329609"/>
              <a:gd name="connsiteX41" fmla="*/ 1201479 w 1584251"/>
              <a:gd name="connsiteY41" fmla="*/ 63795 h 329609"/>
              <a:gd name="connsiteX42" fmla="*/ 1169582 w 1584251"/>
              <a:gd name="connsiteY42" fmla="*/ 31897 h 329609"/>
              <a:gd name="connsiteX43" fmla="*/ 1137684 w 1584251"/>
              <a:gd name="connsiteY43" fmla="*/ 21265 h 329609"/>
              <a:gd name="connsiteX44" fmla="*/ 1095154 w 1584251"/>
              <a:gd name="connsiteY44" fmla="*/ 31897 h 329609"/>
              <a:gd name="connsiteX45" fmla="*/ 1084521 w 1584251"/>
              <a:gd name="connsiteY45" fmla="*/ 233916 h 329609"/>
              <a:gd name="connsiteX46" fmla="*/ 1095154 w 1584251"/>
              <a:gd name="connsiteY46" fmla="*/ 265814 h 329609"/>
              <a:gd name="connsiteX47" fmla="*/ 1127051 w 1584251"/>
              <a:gd name="connsiteY47" fmla="*/ 287079 h 329609"/>
              <a:gd name="connsiteX48" fmla="*/ 1190847 w 1584251"/>
              <a:gd name="connsiteY48" fmla="*/ 308344 h 329609"/>
              <a:gd name="connsiteX49" fmla="*/ 1307805 w 1584251"/>
              <a:gd name="connsiteY49" fmla="*/ 297711 h 329609"/>
              <a:gd name="connsiteX50" fmla="*/ 1339702 w 1584251"/>
              <a:gd name="connsiteY50" fmla="*/ 276446 h 329609"/>
              <a:gd name="connsiteX51" fmla="*/ 1382233 w 1584251"/>
              <a:gd name="connsiteY51" fmla="*/ 223283 h 329609"/>
              <a:gd name="connsiteX52" fmla="*/ 1414130 w 1584251"/>
              <a:gd name="connsiteY52" fmla="*/ 191386 h 329609"/>
              <a:gd name="connsiteX53" fmla="*/ 1584251 w 1584251"/>
              <a:gd name="connsiteY53" fmla="*/ 180753 h 32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84251" h="329609">
                <a:moveTo>
                  <a:pt x="0" y="159488"/>
                </a:moveTo>
                <a:cubicBezTo>
                  <a:pt x="17721" y="163032"/>
                  <a:pt x="35091" y="170121"/>
                  <a:pt x="53163" y="170121"/>
                </a:cubicBezTo>
                <a:cubicBezTo>
                  <a:pt x="116732" y="170121"/>
                  <a:pt x="190766" y="158058"/>
                  <a:pt x="255182" y="148855"/>
                </a:cubicBezTo>
                <a:cubicBezTo>
                  <a:pt x="265814" y="145311"/>
                  <a:pt x="278328" y="145224"/>
                  <a:pt x="287079" y="138223"/>
                </a:cubicBezTo>
                <a:cubicBezTo>
                  <a:pt x="322411" y="109957"/>
                  <a:pt x="313915" y="57722"/>
                  <a:pt x="297712" y="21265"/>
                </a:cubicBezTo>
                <a:cubicBezTo>
                  <a:pt x="293160" y="11023"/>
                  <a:pt x="276447" y="14176"/>
                  <a:pt x="265814" y="10632"/>
                </a:cubicBezTo>
                <a:cubicBezTo>
                  <a:pt x="255181" y="14176"/>
                  <a:pt x="241841" y="13340"/>
                  <a:pt x="233916" y="21265"/>
                </a:cubicBezTo>
                <a:cubicBezTo>
                  <a:pt x="225991" y="29190"/>
                  <a:pt x="223284" y="41955"/>
                  <a:pt x="223284" y="53162"/>
                </a:cubicBezTo>
                <a:cubicBezTo>
                  <a:pt x="223284" y="66902"/>
                  <a:pt x="231454" y="135918"/>
                  <a:pt x="244549" y="159488"/>
                </a:cubicBezTo>
                <a:cubicBezTo>
                  <a:pt x="256961" y="181829"/>
                  <a:pt x="272902" y="202018"/>
                  <a:pt x="287079" y="223283"/>
                </a:cubicBezTo>
                <a:cubicBezTo>
                  <a:pt x="294167" y="233916"/>
                  <a:pt x="297711" y="248093"/>
                  <a:pt x="308344" y="255181"/>
                </a:cubicBezTo>
                <a:cubicBezTo>
                  <a:pt x="318977" y="262269"/>
                  <a:pt x="328565" y="271256"/>
                  <a:pt x="340242" y="276446"/>
                </a:cubicBezTo>
                <a:cubicBezTo>
                  <a:pt x="360725" y="285550"/>
                  <a:pt x="404037" y="297711"/>
                  <a:pt x="404037" y="297711"/>
                </a:cubicBezTo>
                <a:cubicBezTo>
                  <a:pt x="453656" y="294167"/>
                  <a:pt x="503905" y="295724"/>
                  <a:pt x="552893" y="287079"/>
                </a:cubicBezTo>
                <a:cubicBezTo>
                  <a:pt x="565477" y="284858"/>
                  <a:pt x="578018" y="276650"/>
                  <a:pt x="584791" y="265814"/>
                </a:cubicBezTo>
                <a:cubicBezTo>
                  <a:pt x="596671" y="246806"/>
                  <a:pt x="606056" y="202018"/>
                  <a:pt x="606056" y="202018"/>
                </a:cubicBezTo>
                <a:cubicBezTo>
                  <a:pt x="602512" y="159488"/>
                  <a:pt x="601063" y="116731"/>
                  <a:pt x="595423" y="74428"/>
                </a:cubicBezTo>
                <a:cubicBezTo>
                  <a:pt x="593942" y="63319"/>
                  <a:pt x="592716" y="50455"/>
                  <a:pt x="584791" y="42530"/>
                </a:cubicBezTo>
                <a:cubicBezTo>
                  <a:pt x="566719" y="24458"/>
                  <a:pt x="520995" y="0"/>
                  <a:pt x="520995" y="0"/>
                </a:cubicBezTo>
                <a:cubicBezTo>
                  <a:pt x="510363" y="3544"/>
                  <a:pt x="497023" y="2707"/>
                  <a:pt x="489098" y="10632"/>
                </a:cubicBezTo>
                <a:cubicBezTo>
                  <a:pt x="481173" y="18557"/>
                  <a:pt x="478465" y="31322"/>
                  <a:pt x="478465" y="42530"/>
                </a:cubicBezTo>
                <a:cubicBezTo>
                  <a:pt x="478465" y="197544"/>
                  <a:pt x="462298" y="161817"/>
                  <a:pt x="510363" y="233916"/>
                </a:cubicBezTo>
                <a:cubicBezTo>
                  <a:pt x="513907" y="244549"/>
                  <a:pt x="515229" y="256203"/>
                  <a:pt x="520995" y="265814"/>
                </a:cubicBezTo>
                <a:cubicBezTo>
                  <a:pt x="529028" y="279202"/>
                  <a:pt x="562307" y="303077"/>
                  <a:pt x="574158" y="308344"/>
                </a:cubicBezTo>
                <a:cubicBezTo>
                  <a:pt x="594642" y="317448"/>
                  <a:pt x="637954" y="329609"/>
                  <a:pt x="637954" y="329609"/>
                </a:cubicBezTo>
                <a:cubicBezTo>
                  <a:pt x="669852" y="326065"/>
                  <a:pt x="701990" y="324252"/>
                  <a:pt x="733647" y="318976"/>
                </a:cubicBezTo>
                <a:cubicBezTo>
                  <a:pt x="744702" y="317134"/>
                  <a:pt x="755747" y="313787"/>
                  <a:pt x="765544" y="308344"/>
                </a:cubicBezTo>
                <a:cubicBezTo>
                  <a:pt x="819649" y="278286"/>
                  <a:pt x="818341" y="276813"/>
                  <a:pt x="850605" y="244548"/>
                </a:cubicBezTo>
                <a:cubicBezTo>
                  <a:pt x="854149" y="233916"/>
                  <a:pt x="856225" y="222675"/>
                  <a:pt x="861237" y="212651"/>
                </a:cubicBezTo>
                <a:cubicBezTo>
                  <a:pt x="902462" y="130200"/>
                  <a:pt x="866407" y="229035"/>
                  <a:pt x="893135" y="148855"/>
                </a:cubicBezTo>
                <a:cubicBezTo>
                  <a:pt x="889684" y="121250"/>
                  <a:pt x="902356" y="48280"/>
                  <a:pt x="850605" y="42530"/>
                </a:cubicBezTo>
                <a:cubicBezTo>
                  <a:pt x="829178" y="40149"/>
                  <a:pt x="808074" y="49618"/>
                  <a:pt x="786809" y="53162"/>
                </a:cubicBezTo>
                <a:cubicBezTo>
                  <a:pt x="776057" y="69291"/>
                  <a:pt x="754912" y="94946"/>
                  <a:pt x="754912" y="116958"/>
                </a:cubicBezTo>
                <a:cubicBezTo>
                  <a:pt x="754912" y="124667"/>
                  <a:pt x="759539" y="216819"/>
                  <a:pt x="776177" y="244548"/>
                </a:cubicBezTo>
                <a:cubicBezTo>
                  <a:pt x="781335" y="253144"/>
                  <a:pt x="791180" y="257986"/>
                  <a:pt x="797442" y="265814"/>
                </a:cubicBezTo>
                <a:cubicBezTo>
                  <a:pt x="805425" y="275792"/>
                  <a:pt x="808729" y="289728"/>
                  <a:pt x="818707" y="297711"/>
                </a:cubicBezTo>
                <a:cubicBezTo>
                  <a:pt x="827459" y="304712"/>
                  <a:pt x="839972" y="304800"/>
                  <a:pt x="850605" y="308344"/>
                </a:cubicBezTo>
                <a:cubicBezTo>
                  <a:pt x="928577" y="304800"/>
                  <a:pt x="1006717" y="303935"/>
                  <a:pt x="1084521" y="297711"/>
                </a:cubicBezTo>
                <a:cubicBezTo>
                  <a:pt x="1095693" y="296817"/>
                  <a:pt x="1107453" y="293804"/>
                  <a:pt x="1116419" y="287079"/>
                </a:cubicBezTo>
                <a:cubicBezTo>
                  <a:pt x="1136468" y="272042"/>
                  <a:pt x="1155681" y="254768"/>
                  <a:pt x="1169582" y="233916"/>
                </a:cubicBezTo>
                <a:lnTo>
                  <a:pt x="1190847" y="202018"/>
                </a:lnTo>
                <a:cubicBezTo>
                  <a:pt x="1209937" y="144749"/>
                  <a:pt x="1226575" y="126535"/>
                  <a:pt x="1201479" y="63795"/>
                </a:cubicBezTo>
                <a:cubicBezTo>
                  <a:pt x="1195895" y="49834"/>
                  <a:pt x="1182093" y="40238"/>
                  <a:pt x="1169582" y="31897"/>
                </a:cubicBezTo>
                <a:cubicBezTo>
                  <a:pt x="1160257" y="25680"/>
                  <a:pt x="1148317" y="24809"/>
                  <a:pt x="1137684" y="21265"/>
                </a:cubicBezTo>
                <a:cubicBezTo>
                  <a:pt x="1123507" y="24809"/>
                  <a:pt x="1108224" y="25362"/>
                  <a:pt x="1095154" y="31897"/>
                </a:cubicBezTo>
                <a:cubicBezTo>
                  <a:pt x="1029407" y="64770"/>
                  <a:pt x="1084151" y="230213"/>
                  <a:pt x="1084521" y="233916"/>
                </a:cubicBezTo>
                <a:cubicBezTo>
                  <a:pt x="1085636" y="245068"/>
                  <a:pt x="1088153" y="257062"/>
                  <a:pt x="1095154" y="265814"/>
                </a:cubicBezTo>
                <a:cubicBezTo>
                  <a:pt x="1103137" y="275792"/>
                  <a:pt x="1115374" y="281889"/>
                  <a:pt x="1127051" y="287079"/>
                </a:cubicBezTo>
                <a:cubicBezTo>
                  <a:pt x="1147535" y="296183"/>
                  <a:pt x="1190847" y="308344"/>
                  <a:pt x="1190847" y="308344"/>
                </a:cubicBezTo>
                <a:cubicBezTo>
                  <a:pt x="1229833" y="304800"/>
                  <a:pt x="1269527" y="305914"/>
                  <a:pt x="1307805" y="297711"/>
                </a:cubicBezTo>
                <a:cubicBezTo>
                  <a:pt x="1320300" y="295033"/>
                  <a:pt x="1329724" y="284429"/>
                  <a:pt x="1339702" y="276446"/>
                </a:cubicBezTo>
                <a:cubicBezTo>
                  <a:pt x="1370640" y="251696"/>
                  <a:pt x="1354597" y="256446"/>
                  <a:pt x="1382233" y="223283"/>
                </a:cubicBezTo>
                <a:cubicBezTo>
                  <a:pt x="1391859" y="211732"/>
                  <a:pt x="1399493" y="194830"/>
                  <a:pt x="1414130" y="191386"/>
                </a:cubicBezTo>
                <a:cubicBezTo>
                  <a:pt x="1461467" y="180248"/>
                  <a:pt x="1528714" y="180753"/>
                  <a:pt x="1584251" y="180753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91200" y="2198131"/>
            <a:ext cx="228600" cy="2286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>
                <a:shade val="50000"/>
              </a:schemeClr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>
            <a:bevelT w="1143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369040" y="2199354"/>
            <a:ext cx="228600" cy="2286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>
                <a:shade val="50000"/>
              </a:schemeClr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>
            <a:bevelT w="1143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 rot="10639347">
            <a:off x="4577242" y="2190359"/>
            <a:ext cx="3756854" cy="348257"/>
            <a:chOff x="5095528" y="5334000"/>
            <a:chExt cx="1306820" cy="348257"/>
          </a:xfrm>
        </p:grpSpPr>
        <p:grpSp>
          <p:nvGrpSpPr>
            <p:cNvPr id="50" name="Group 49"/>
            <p:cNvGrpSpPr/>
            <p:nvPr/>
          </p:nvGrpSpPr>
          <p:grpSpPr>
            <a:xfrm>
              <a:off x="5095528" y="5334000"/>
              <a:ext cx="979418" cy="333019"/>
              <a:chOff x="2933840" y="4953000"/>
              <a:chExt cx="6008913" cy="1186674"/>
            </a:xfrm>
          </p:grpSpPr>
          <p:sp>
            <p:nvSpPr>
              <p:cNvPr id="52" name="Freeform 51"/>
              <p:cNvSpPr/>
              <p:nvPr/>
            </p:nvSpPr>
            <p:spPr>
              <a:xfrm>
                <a:off x="2933840" y="4953000"/>
                <a:ext cx="2013857" cy="1066887"/>
              </a:xfrm>
              <a:custGeom>
                <a:avLst/>
                <a:gdLst>
                  <a:gd name="connsiteX0" fmla="*/ 0 w 2013857"/>
                  <a:gd name="connsiteY0" fmla="*/ 435429 h 1066887"/>
                  <a:gd name="connsiteX1" fmla="*/ 446314 w 2013857"/>
                  <a:gd name="connsiteY1" fmla="*/ 0 h 1066887"/>
                  <a:gd name="connsiteX2" fmla="*/ 892628 w 2013857"/>
                  <a:gd name="connsiteY2" fmla="*/ 435429 h 1066887"/>
                  <a:gd name="connsiteX3" fmla="*/ 1458685 w 2013857"/>
                  <a:gd name="connsiteY3" fmla="*/ 1066800 h 1066887"/>
                  <a:gd name="connsiteX4" fmla="*/ 2013857 w 2013857"/>
                  <a:gd name="connsiteY4" fmla="*/ 478972 h 106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3857" h="1066887">
                    <a:moveTo>
                      <a:pt x="0" y="435429"/>
                    </a:moveTo>
                    <a:cubicBezTo>
                      <a:pt x="148771" y="217714"/>
                      <a:pt x="297543" y="0"/>
                      <a:pt x="446314" y="0"/>
                    </a:cubicBezTo>
                    <a:cubicBezTo>
                      <a:pt x="595085" y="0"/>
                      <a:pt x="723900" y="257629"/>
                      <a:pt x="892628" y="435429"/>
                    </a:cubicBezTo>
                    <a:cubicBezTo>
                      <a:pt x="1061357" y="613229"/>
                      <a:pt x="1271813" y="1059543"/>
                      <a:pt x="1458685" y="1066800"/>
                    </a:cubicBezTo>
                    <a:cubicBezTo>
                      <a:pt x="1645557" y="1074057"/>
                      <a:pt x="1890486" y="627743"/>
                      <a:pt x="2013857" y="478972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4925925" y="5029243"/>
                <a:ext cx="2013857" cy="1066887"/>
              </a:xfrm>
              <a:custGeom>
                <a:avLst/>
                <a:gdLst>
                  <a:gd name="connsiteX0" fmla="*/ 0 w 2013857"/>
                  <a:gd name="connsiteY0" fmla="*/ 435429 h 1066887"/>
                  <a:gd name="connsiteX1" fmla="*/ 446314 w 2013857"/>
                  <a:gd name="connsiteY1" fmla="*/ 0 h 1066887"/>
                  <a:gd name="connsiteX2" fmla="*/ 892628 w 2013857"/>
                  <a:gd name="connsiteY2" fmla="*/ 435429 h 1066887"/>
                  <a:gd name="connsiteX3" fmla="*/ 1458685 w 2013857"/>
                  <a:gd name="connsiteY3" fmla="*/ 1066800 h 1066887"/>
                  <a:gd name="connsiteX4" fmla="*/ 2013857 w 2013857"/>
                  <a:gd name="connsiteY4" fmla="*/ 478972 h 106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3857" h="1066887">
                    <a:moveTo>
                      <a:pt x="0" y="435429"/>
                    </a:moveTo>
                    <a:cubicBezTo>
                      <a:pt x="148771" y="217714"/>
                      <a:pt x="297543" y="0"/>
                      <a:pt x="446314" y="0"/>
                    </a:cubicBezTo>
                    <a:cubicBezTo>
                      <a:pt x="595085" y="0"/>
                      <a:pt x="723900" y="257629"/>
                      <a:pt x="892628" y="435429"/>
                    </a:cubicBezTo>
                    <a:cubicBezTo>
                      <a:pt x="1061357" y="613229"/>
                      <a:pt x="1271813" y="1059543"/>
                      <a:pt x="1458685" y="1066800"/>
                    </a:cubicBezTo>
                    <a:cubicBezTo>
                      <a:pt x="1645557" y="1074057"/>
                      <a:pt x="1890486" y="627743"/>
                      <a:pt x="2013857" y="478972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6928896" y="5072787"/>
                <a:ext cx="2013857" cy="1066887"/>
              </a:xfrm>
              <a:custGeom>
                <a:avLst/>
                <a:gdLst>
                  <a:gd name="connsiteX0" fmla="*/ 0 w 2013857"/>
                  <a:gd name="connsiteY0" fmla="*/ 435429 h 1066887"/>
                  <a:gd name="connsiteX1" fmla="*/ 446314 w 2013857"/>
                  <a:gd name="connsiteY1" fmla="*/ 0 h 1066887"/>
                  <a:gd name="connsiteX2" fmla="*/ 892628 w 2013857"/>
                  <a:gd name="connsiteY2" fmla="*/ 435429 h 1066887"/>
                  <a:gd name="connsiteX3" fmla="*/ 1458685 w 2013857"/>
                  <a:gd name="connsiteY3" fmla="*/ 1066800 h 1066887"/>
                  <a:gd name="connsiteX4" fmla="*/ 2013857 w 2013857"/>
                  <a:gd name="connsiteY4" fmla="*/ 478972 h 106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3857" h="1066887">
                    <a:moveTo>
                      <a:pt x="0" y="435429"/>
                    </a:moveTo>
                    <a:cubicBezTo>
                      <a:pt x="148771" y="217714"/>
                      <a:pt x="297543" y="0"/>
                      <a:pt x="446314" y="0"/>
                    </a:cubicBezTo>
                    <a:cubicBezTo>
                      <a:pt x="595085" y="0"/>
                      <a:pt x="723900" y="257629"/>
                      <a:pt x="892628" y="435429"/>
                    </a:cubicBezTo>
                    <a:cubicBezTo>
                      <a:pt x="1061357" y="613229"/>
                      <a:pt x="1271813" y="1059543"/>
                      <a:pt x="1458685" y="1066800"/>
                    </a:cubicBezTo>
                    <a:cubicBezTo>
                      <a:pt x="1645557" y="1074057"/>
                      <a:pt x="1890486" y="627743"/>
                      <a:pt x="2013857" y="478972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51" name="Freeform 50"/>
            <p:cNvSpPr/>
            <p:nvPr/>
          </p:nvSpPr>
          <p:spPr>
            <a:xfrm>
              <a:off x="6074100" y="5382854"/>
              <a:ext cx="328248" cy="299403"/>
            </a:xfrm>
            <a:custGeom>
              <a:avLst/>
              <a:gdLst>
                <a:gd name="connsiteX0" fmla="*/ 0 w 2013857"/>
                <a:gd name="connsiteY0" fmla="*/ 435429 h 1066887"/>
                <a:gd name="connsiteX1" fmla="*/ 446314 w 2013857"/>
                <a:gd name="connsiteY1" fmla="*/ 0 h 1066887"/>
                <a:gd name="connsiteX2" fmla="*/ 892628 w 2013857"/>
                <a:gd name="connsiteY2" fmla="*/ 435429 h 1066887"/>
                <a:gd name="connsiteX3" fmla="*/ 1458685 w 2013857"/>
                <a:gd name="connsiteY3" fmla="*/ 1066800 h 1066887"/>
                <a:gd name="connsiteX4" fmla="*/ 2013857 w 2013857"/>
                <a:gd name="connsiteY4" fmla="*/ 478972 h 106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3857" h="1066887">
                  <a:moveTo>
                    <a:pt x="0" y="435429"/>
                  </a:moveTo>
                  <a:cubicBezTo>
                    <a:pt x="148771" y="217714"/>
                    <a:pt x="297543" y="0"/>
                    <a:pt x="446314" y="0"/>
                  </a:cubicBezTo>
                  <a:cubicBezTo>
                    <a:pt x="595085" y="0"/>
                    <a:pt x="723900" y="257629"/>
                    <a:pt x="892628" y="435429"/>
                  </a:cubicBezTo>
                  <a:cubicBezTo>
                    <a:pt x="1061357" y="613229"/>
                    <a:pt x="1271813" y="1059543"/>
                    <a:pt x="1458685" y="1066800"/>
                  </a:cubicBezTo>
                  <a:cubicBezTo>
                    <a:pt x="1645557" y="1074057"/>
                    <a:pt x="1890486" y="627743"/>
                    <a:pt x="2013857" y="478972"/>
                  </a:cubicBez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1" name="Trapezoid 30"/>
          <p:cNvSpPr/>
          <p:nvPr/>
        </p:nvSpPr>
        <p:spPr>
          <a:xfrm rot="5400000">
            <a:off x="8176913" y="2052265"/>
            <a:ext cx="533400" cy="56327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apezoid 20"/>
          <p:cNvSpPr/>
          <p:nvPr/>
        </p:nvSpPr>
        <p:spPr>
          <a:xfrm>
            <a:off x="4191001" y="2667001"/>
            <a:ext cx="3938823" cy="592921"/>
          </a:xfrm>
          <a:prstGeom prst="trapezoid">
            <a:avLst>
              <a:gd name="adj" fmla="val 9962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8906472" y="1330222"/>
            <a:ext cx="1287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Microwave Horn</a:t>
            </a:r>
            <a:endParaRPr lang="en-US" dirty="0"/>
          </a:p>
        </p:txBody>
      </p:sp>
      <p:cxnSp>
        <p:nvCxnSpPr>
          <p:cNvPr id="57" name="Straight Arrow Connector 56"/>
          <p:cNvCxnSpPr>
            <a:stCxn id="55" idx="1"/>
            <a:endCxn id="31" idx="1"/>
          </p:cNvCxnSpPr>
          <p:nvPr/>
        </p:nvCxnSpPr>
        <p:spPr>
          <a:xfrm flipH="1">
            <a:off x="8443613" y="1653388"/>
            <a:ext cx="462858" cy="4804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96452" y="4372615"/>
            <a:ext cx="37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Rotate All Qubits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7245299" y="4372616"/>
            <a:ext cx="2959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Entangle All Qubits</a:t>
            </a:r>
            <a:endParaRPr lang="en-US" sz="2400" dirty="0"/>
          </a:p>
        </p:txBody>
      </p:sp>
      <p:sp>
        <p:nvSpPr>
          <p:cNvPr id="24" name="Right Arrow 23"/>
          <p:cNvSpPr/>
          <p:nvPr/>
        </p:nvSpPr>
        <p:spPr>
          <a:xfrm rot="18718965">
            <a:off x="4305362" y="1804251"/>
            <a:ext cx="3446802" cy="1436001"/>
          </a:xfrm>
          <a:prstGeom prst="rightArrow">
            <a:avLst/>
          </a:prstGeom>
          <a:solidFill>
            <a:schemeClr val="accent1">
              <a:alpha val="46000"/>
            </a:schemeClr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3883063">
            <a:off x="4623621" y="1684398"/>
            <a:ext cx="3401758" cy="1590522"/>
          </a:xfrm>
          <a:prstGeom prst="rightArrow">
            <a:avLst/>
          </a:prstGeom>
          <a:solidFill>
            <a:schemeClr val="accent1">
              <a:alpha val="46000"/>
            </a:schemeClr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149460" y="2821841"/>
            <a:ext cx="1637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355 nm, </a:t>
            </a:r>
          </a:p>
          <a:p>
            <a:r>
              <a:rPr lang="en-US" dirty="0"/>
              <a:t>Pulsed Laser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515571" y="3353106"/>
            <a:ext cx="1053741" cy="2276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439072" y="5238124"/>
            <a:ext cx="2746189" cy="467726"/>
            <a:chOff x="915071" y="5238124"/>
            <a:chExt cx="2746189" cy="467726"/>
          </a:xfrm>
        </p:grpSpPr>
        <p:sp>
          <p:nvSpPr>
            <p:cNvPr id="33" name="Down Arrow 32"/>
            <p:cNvSpPr/>
            <p:nvPr/>
          </p:nvSpPr>
          <p:spPr>
            <a:xfrm flipV="1">
              <a:off x="1042353" y="5238124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4" name="Down Arrow 33"/>
            <p:cNvSpPr/>
            <p:nvPr/>
          </p:nvSpPr>
          <p:spPr>
            <a:xfrm flipV="1">
              <a:off x="1620193" y="5238124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1190950" y="5384341"/>
              <a:ext cx="337803" cy="193238"/>
            </a:xfrm>
            <a:custGeom>
              <a:avLst/>
              <a:gdLst>
                <a:gd name="connsiteX0" fmla="*/ 0 w 1584251"/>
                <a:gd name="connsiteY0" fmla="*/ 159488 h 329609"/>
                <a:gd name="connsiteX1" fmla="*/ 53163 w 1584251"/>
                <a:gd name="connsiteY1" fmla="*/ 170121 h 329609"/>
                <a:gd name="connsiteX2" fmla="*/ 255182 w 1584251"/>
                <a:gd name="connsiteY2" fmla="*/ 148855 h 329609"/>
                <a:gd name="connsiteX3" fmla="*/ 287079 w 1584251"/>
                <a:gd name="connsiteY3" fmla="*/ 138223 h 329609"/>
                <a:gd name="connsiteX4" fmla="*/ 297712 w 1584251"/>
                <a:gd name="connsiteY4" fmla="*/ 21265 h 329609"/>
                <a:gd name="connsiteX5" fmla="*/ 265814 w 1584251"/>
                <a:gd name="connsiteY5" fmla="*/ 10632 h 329609"/>
                <a:gd name="connsiteX6" fmla="*/ 233916 w 1584251"/>
                <a:gd name="connsiteY6" fmla="*/ 21265 h 329609"/>
                <a:gd name="connsiteX7" fmla="*/ 223284 w 1584251"/>
                <a:gd name="connsiteY7" fmla="*/ 53162 h 329609"/>
                <a:gd name="connsiteX8" fmla="*/ 244549 w 1584251"/>
                <a:gd name="connsiteY8" fmla="*/ 159488 h 329609"/>
                <a:gd name="connsiteX9" fmla="*/ 287079 w 1584251"/>
                <a:gd name="connsiteY9" fmla="*/ 223283 h 329609"/>
                <a:gd name="connsiteX10" fmla="*/ 308344 w 1584251"/>
                <a:gd name="connsiteY10" fmla="*/ 255181 h 329609"/>
                <a:gd name="connsiteX11" fmla="*/ 340242 w 1584251"/>
                <a:gd name="connsiteY11" fmla="*/ 276446 h 329609"/>
                <a:gd name="connsiteX12" fmla="*/ 404037 w 1584251"/>
                <a:gd name="connsiteY12" fmla="*/ 297711 h 329609"/>
                <a:gd name="connsiteX13" fmla="*/ 552893 w 1584251"/>
                <a:gd name="connsiteY13" fmla="*/ 287079 h 329609"/>
                <a:gd name="connsiteX14" fmla="*/ 584791 w 1584251"/>
                <a:gd name="connsiteY14" fmla="*/ 265814 h 329609"/>
                <a:gd name="connsiteX15" fmla="*/ 606056 w 1584251"/>
                <a:gd name="connsiteY15" fmla="*/ 202018 h 329609"/>
                <a:gd name="connsiteX16" fmla="*/ 595423 w 1584251"/>
                <a:gd name="connsiteY16" fmla="*/ 74428 h 329609"/>
                <a:gd name="connsiteX17" fmla="*/ 584791 w 1584251"/>
                <a:gd name="connsiteY17" fmla="*/ 42530 h 329609"/>
                <a:gd name="connsiteX18" fmla="*/ 520995 w 1584251"/>
                <a:gd name="connsiteY18" fmla="*/ 0 h 329609"/>
                <a:gd name="connsiteX19" fmla="*/ 489098 w 1584251"/>
                <a:gd name="connsiteY19" fmla="*/ 10632 h 329609"/>
                <a:gd name="connsiteX20" fmla="*/ 478465 w 1584251"/>
                <a:gd name="connsiteY20" fmla="*/ 42530 h 329609"/>
                <a:gd name="connsiteX21" fmla="*/ 510363 w 1584251"/>
                <a:gd name="connsiteY21" fmla="*/ 233916 h 329609"/>
                <a:gd name="connsiteX22" fmla="*/ 520995 w 1584251"/>
                <a:gd name="connsiteY22" fmla="*/ 265814 h 329609"/>
                <a:gd name="connsiteX23" fmla="*/ 574158 w 1584251"/>
                <a:gd name="connsiteY23" fmla="*/ 308344 h 329609"/>
                <a:gd name="connsiteX24" fmla="*/ 637954 w 1584251"/>
                <a:gd name="connsiteY24" fmla="*/ 329609 h 329609"/>
                <a:gd name="connsiteX25" fmla="*/ 733647 w 1584251"/>
                <a:gd name="connsiteY25" fmla="*/ 318976 h 329609"/>
                <a:gd name="connsiteX26" fmla="*/ 765544 w 1584251"/>
                <a:gd name="connsiteY26" fmla="*/ 308344 h 329609"/>
                <a:gd name="connsiteX27" fmla="*/ 850605 w 1584251"/>
                <a:gd name="connsiteY27" fmla="*/ 244548 h 329609"/>
                <a:gd name="connsiteX28" fmla="*/ 861237 w 1584251"/>
                <a:gd name="connsiteY28" fmla="*/ 212651 h 329609"/>
                <a:gd name="connsiteX29" fmla="*/ 893135 w 1584251"/>
                <a:gd name="connsiteY29" fmla="*/ 148855 h 329609"/>
                <a:gd name="connsiteX30" fmla="*/ 850605 w 1584251"/>
                <a:gd name="connsiteY30" fmla="*/ 42530 h 329609"/>
                <a:gd name="connsiteX31" fmla="*/ 786809 w 1584251"/>
                <a:gd name="connsiteY31" fmla="*/ 53162 h 329609"/>
                <a:gd name="connsiteX32" fmla="*/ 754912 w 1584251"/>
                <a:gd name="connsiteY32" fmla="*/ 116958 h 329609"/>
                <a:gd name="connsiteX33" fmla="*/ 776177 w 1584251"/>
                <a:gd name="connsiteY33" fmla="*/ 244548 h 329609"/>
                <a:gd name="connsiteX34" fmla="*/ 797442 w 1584251"/>
                <a:gd name="connsiteY34" fmla="*/ 265814 h 329609"/>
                <a:gd name="connsiteX35" fmla="*/ 818707 w 1584251"/>
                <a:gd name="connsiteY35" fmla="*/ 297711 h 329609"/>
                <a:gd name="connsiteX36" fmla="*/ 850605 w 1584251"/>
                <a:gd name="connsiteY36" fmla="*/ 308344 h 329609"/>
                <a:gd name="connsiteX37" fmla="*/ 1084521 w 1584251"/>
                <a:gd name="connsiteY37" fmla="*/ 297711 h 329609"/>
                <a:gd name="connsiteX38" fmla="*/ 1116419 w 1584251"/>
                <a:gd name="connsiteY38" fmla="*/ 287079 h 329609"/>
                <a:gd name="connsiteX39" fmla="*/ 1169582 w 1584251"/>
                <a:gd name="connsiteY39" fmla="*/ 233916 h 329609"/>
                <a:gd name="connsiteX40" fmla="*/ 1190847 w 1584251"/>
                <a:gd name="connsiteY40" fmla="*/ 202018 h 329609"/>
                <a:gd name="connsiteX41" fmla="*/ 1201479 w 1584251"/>
                <a:gd name="connsiteY41" fmla="*/ 63795 h 329609"/>
                <a:gd name="connsiteX42" fmla="*/ 1169582 w 1584251"/>
                <a:gd name="connsiteY42" fmla="*/ 31897 h 329609"/>
                <a:gd name="connsiteX43" fmla="*/ 1137684 w 1584251"/>
                <a:gd name="connsiteY43" fmla="*/ 21265 h 329609"/>
                <a:gd name="connsiteX44" fmla="*/ 1095154 w 1584251"/>
                <a:gd name="connsiteY44" fmla="*/ 31897 h 329609"/>
                <a:gd name="connsiteX45" fmla="*/ 1084521 w 1584251"/>
                <a:gd name="connsiteY45" fmla="*/ 233916 h 329609"/>
                <a:gd name="connsiteX46" fmla="*/ 1095154 w 1584251"/>
                <a:gd name="connsiteY46" fmla="*/ 265814 h 329609"/>
                <a:gd name="connsiteX47" fmla="*/ 1127051 w 1584251"/>
                <a:gd name="connsiteY47" fmla="*/ 287079 h 329609"/>
                <a:gd name="connsiteX48" fmla="*/ 1190847 w 1584251"/>
                <a:gd name="connsiteY48" fmla="*/ 308344 h 329609"/>
                <a:gd name="connsiteX49" fmla="*/ 1307805 w 1584251"/>
                <a:gd name="connsiteY49" fmla="*/ 297711 h 329609"/>
                <a:gd name="connsiteX50" fmla="*/ 1339702 w 1584251"/>
                <a:gd name="connsiteY50" fmla="*/ 276446 h 329609"/>
                <a:gd name="connsiteX51" fmla="*/ 1382233 w 1584251"/>
                <a:gd name="connsiteY51" fmla="*/ 223283 h 329609"/>
                <a:gd name="connsiteX52" fmla="*/ 1414130 w 1584251"/>
                <a:gd name="connsiteY52" fmla="*/ 191386 h 329609"/>
                <a:gd name="connsiteX53" fmla="*/ 1584251 w 1584251"/>
                <a:gd name="connsiteY53" fmla="*/ 180753 h 32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584251" h="329609">
                  <a:moveTo>
                    <a:pt x="0" y="159488"/>
                  </a:moveTo>
                  <a:cubicBezTo>
                    <a:pt x="17721" y="163032"/>
                    <a:pt x="35091" y="170121"/>
                    <a:pt x="53163" y="170121"/>
                  </a:cubicBezTo>
                  <a:cubicBezTo>
                    <a:pt x="116732" y="170121"/>
                    <a:pt x="190766" y="158058"/>
                    <a:pt x="255182" y="148855"/>
                  </a:cubicBezTo>
                  <a:cubicBezTo>
                    <a:pt x="265814" y="145311"/>
                    <a:pt x="278328" y="145224"/>
                    <a:pt x="287079" y="138223"/>
                  </a:cubicBezTo>
                  <a:cubicBezTo>
                    <a:pt x="322411" y="109957"/>
                    <a:pt x="313915" y="57722"/>
                    <a:pt x="297712" y="21265"/>
                  </a:cubicBezTo>
                  <a:cubicBezTo>
                    <a:pt x="293160" y="11023"/>
                    <a:pt x="276447" y="14176"/>
                    <a:pt x="265814" y="10632"/>
                  </a:cubicBezTo>
                  <a:cubicBezTo>
                    <a:pt x="255181" y="14176"/>
                    <a:pt x="241841" y="13340"/>
                    <a:pt x="233916" y="21265"/>
                  </a:cubicBezTo>
                  <a:cubicBezTo>
                    <a:pt x="225991" y="29190"/>
                    <a:pt x="223284" y="41955"/>
                    <a:pt x="223284" y="53162"/>
                  </a:cubicBezTo>
                  <a:cubicBezTo>
                    <a:pt x="223284" y="66902"/>
                    <a:pt x="231454" y="135918"/>
                    <a:pt x="244549" y="159488"/>
                  </a:cubicBezTo>
                  <a:cubicBezTo>
                    <a:pt x="256961" y="181829"/>
                    <a:pt x="272902" y="202018"/>
                    <a:pt x="287079" y="223283"/>
                  </a:cubicBezTo>
                  <a:cubicBezTo>
                    <a:pt x="294167" y="233916"/>
                    <a:pt x="297711" y="248093"/>
                    <a:pt x="308344" y="255181"/>
                  </a:cubicBezTo>
                  <a:cubicBezTo>
                    <a:pt x="318977" y="262269"/>
                    <a:pt x="328565" y="271256"/>
                    <a:pt x="340242" y="276446"/>
                  </a:cubicBezTo>
                  <a:cubicBezTo>
                    <a:pt x="360725" y="285550"/>
                    <a:pt x="404037" y="297711"/>
                    <a:pt x="404037" y="297711"/>
                  </a:cubicBezTo>
                  <a:cubicBezTo>
                    <a:pt x="453656" y="294167"/>
                    <a:pt x="503905" y="295724"/>
                    <a:pt x="552893" y="287079"/>
                  </a:cubicBezTo>
                  <a:cubicBezTo>
                    <a:pt x="565477" y="284858"/>
                    <a:pt x="578018" y="276650"/>
                    <a:pt x="584791" y="265814"/>
                  </a:cubicBezTo>
                  <a:cubicBezTo>
                    <a:pt x="596671" y="246806"/>
                    <a:pt x="606056" y="202018"/>
                    <a:pt x="606056" y="202018"/>
                  </a:cubicBezTo>
                  <a:cubicBezTo>
                    <a:pt x="602512" y="159488"/>
                    <a:pt x="601063" y="116731"/>
                    <a:pt x="595423" y="74428"/>
                  </a:cubicBezTo>
                  <a:cubicBezTo>
                    <a:pt x="593942" y="63319"/>
                    <a:pt x="592716" y="50455"/>
                    <a:pt x="584791" y="42530"/>
                  </a:cubicBezTo>
                  <a:cubicBezTo>
                    <a:pt x="566719" y="24458"/>
                    <a:pt x="520995" y="0"/>
                    <a:pt x="520995" y="0"/>
                  </a:cubicBezTo>
                  <a:cubicBezTo>
                    <a:pt x="510363" y="3544"/>
                    <a:pt x="497023" y="2707"/>
                    <a:pt x="489098" y="10632"/>
                  </a:cubicBezTo>
                  <a:cubicBezTo>
                    <a:pt x="481173" y="18557"/>
                    <a:pt x="478465" y="31322"/>
                    <a:pt x="478465" y="42530"/>
                  </a:cubicBezTo>
                  <a:cubicBezTo>
                    <a:pt x="478465" y="197544"/>
                    <a:pt x="462298" y="161817"/>
                    <a:pt x="510363" y="233916"/>
                  </a:cubicBezTo>
                  <a:cubicBezTo>
                    <a:pt x="513907" y="244549"/>
                    <a:pt x="515229" y="256203"/>
                    <a:pt x="520995" y="265814"/>
                  </a:cubicBezTo>
                  <a:cubicBezTo>
                    <a:pt x="529028" y="279202"/>
                    <a:pt x="562307" y="303077"/>
                    <a:pt x="574158" y="308344"/>
                  </a:cubicBezTo>
                  <a:cubicBezTo>
                    <a:pt x="594642" y="317448"/>
                    <a:pt x="637954" y="329609"/>
                    <a:pt x="637954" y="329609"/>
                  </a:cubicBezTo>
                  <a:cubicBezTo>
                    <a:pt x="669852" y="326065"/>
                    <a:pt x="701990" y="324252"/>
                    <a:pt x="733647" y="318976"/>
                  </a:cubicBezTo>
                  <a:cubicBezTo>
                    <a:pt x="744702" y="317134"/>
                    <a:pt x="755747" y="313787"/>
                    <a:pt x="765544" y="308344"/>
                  </a:cubicBezTo>
                  <a:cubicBezTo>
                    <a:pt x="819649" y="278286"/>
                    <a:pt x="818341" y="276813"/>
                    <a:pt x="850605" y="244548"/>
                  </a:cubicBezTo>
                  <a:cubicBezTo>
                    <a:pt x="854149" y="233916"/>
                    <a:pt x="856225" y="222675"/>
                    <a:pt x="861237" y="212651"/>
                  </a:cubicBezTo>
                  <a:cubicBezTo>
                    <a:pt x="902462" y="130200"/>
                    <a:pt x="866407" y="229035"/>
                    <a:pt x="893135" y="148855"/>
                  </a:cubicBezTo>
                  <a:cubicBezTo>
                    <a:pt x="889684" y="121250"/>
                    <a:pt x="902356" y="48280"/>
                    <a:pt x="850605" y="42530"/>
                  </a:cubicBezTo>
                  <a:cubicBezTo>
                    <a:pt x="829178" y="40149"/>
                    <a:pt x="808074" y="49618"/>
                    <a:pt x="786809" y="53162"/>
                  </a:cubicBezTo>
                  <a:cubicBezTo>
                    <a:pt x="776057" y="69291"/>
                    <a:pt x="754912" y="94946"/>
                    <a:pt x="754912" y="116958"/>
                  </a:cubicBezTo>
                  <a:cubicBezTo>
                    <a:pt x="754912" y="124667"/>
                    <a:pt x="759539" y="216819"/>
                    <a:pt x="776177" y="244548"/>
                  </a:cubicBezTo>
                  <a:cubicBezTo>
                    <a:pt x="781335" y="253144"/>
                    <a:pt x="791180" y="257986"/>
                    <a:pt x="797442" y="265814"/>
                  </a:cubicBezTo>
                  <a:cubicBezTo>
                    <a:pt x="805425" y="275792"/>
                    <a:pt x="808729" y="289728"/>
                    <a:pt x="818707" y="297711"/>
                  </a:cubicBezTo>
                  <a:cubicBezTo>
                    <a:pt x="827459" y="304712"/>
                    <a:pt x="839972" y="304800"/>
                    <a:pt x="850605" y="308344"/>
                  </a:cubicBezTo>
                  <a:cubicBezTo>
                    <a:pt x="928577" y="304800"/>
                    <a:pt x="1006717" y="303935"/>
                    <a:pt x="1084521" y="297711"/>
                  </a:cubicBezTo>
                  <a:cubicBezTo>
                    <a:pt x="1095693" y="296817"/>
                    <a:pt x="1107453" y="293804"/>
                    <a:pt x="1116419" y="287079"/>
                  </a:cubicBezTo>
                  <a:cubicBezTo>
                    <a:pt x="1136468" y="272042"/>
                    <a:pt x="1155681" y="254768"/>
                    <a:pt x="1169582" y="233916"/>
                  </a:cubicBezTo>
                  <a:lnTo>
                    <a:pt x="1190847" y="202018"/>
                  </a:lnTo>
                  <a:cubicBezTo>
                    <a:pt x="1209937" y="144749"/>
                    <a:pt x="1226575" y="126535"/>
                    <a:pt x="1201479" y="63795"/>
                  </a:cubicBezTo>
                  <a:cubicBezTo>
                    <a:pt x="1195895" y="49834"/>
                    <a:pt x="1182093" y="40238"/>
                    <a:pt x="1169582" y="31897"/>
                  </a:cubicBezTo>
                  <a:cubicBezTo>
                    <a:pt x="1160257" y="25680"/>
                    <a:pt x="1148317" y="24809"/>
                    <a:pt x="1137684" y="21265"/>
                  </a:cubicBezTo>
                  <a:cubicBezTo>
                    <a:pt x="1123507" y="24809"/>
                    <a:pt x="1108224" y="25362"/>
                    <a:pt x="1095154" y="31897"/>
                  </a:cubicBezTo>
                  <a:cubicBezTo>
                    <a:pt x="1029407" y="64770"/>
                    <a:pt x="1084151" y="230213"/>
                    <a:pt x="1084521" y="233916"/>
                  </a:cubicBezTo>
                  <a:cubicBezTo>
                    <a:pt x="1085636" y="245068"/>
                    <a:pt x="1088153" y="257062"/>
                    <a:pt x="1095154" y="265814"/>
                  </a:cubicBezTo>
                  <a:cubicBezTo>
                    <a:pt x="1103137" y="275792"/>
                    <a:pt x="1115374" y="281889"/>
                    <a:pt x="1127051" y="287079"/>
                  </a:cubicBezTo>
                  <a:cubicBezTo>
                    <a:pt x="1147535" y="296183"/>
                    <a:pt x="1190847" y="308344"/>
                    <a:pt x="1190847" y="308344"/>
                  </a:cubicBezTo>
                  <a:cubicBezTo>
                    <a:pt x="1229833" y="304800"/>
                    <a:pt x="1269527" y="305914"/>
                    <a:pt x="1307805" y="297711"/>
                  </a:cubicBezTo>
                  <a:cubicBezTo>
                    <a:pt x="1320300" y="295033"/>
                    <a:pt x="1329724" y="284429"/>
                    <a:pt x="1339702" y="276446"/>
                  </a:cubicBezTo>
                  <a:cubicBezTo>
                    <a:pt x="1370640" y="251696"/>
                    <a:pt x="1354597" y="256446"/>
                    <a:pt x="1382233" y="223283"/>
                  </a:cubicBezTo>
                  <a:cubicBezTo>
                    <a:pt x="1391859" y="211732"/>
                    <a:pt x="1399493" y="194830"/>
                    <a:pt x="1414130" y="191386"/>
                  </a:cubicBezTo>
                  <a:cubicBezTo>
                    <a:pt x="1461467" y="180248"/>
                    <a:pt x="1528714" y="180753"/>
                    <a:pt x="1584251" y="180753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950913" y="5348979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528753" y="5350202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own Arrow 40"/>
            <p:cNvSpPr/>
            <p:nvPr/>
          </p:nvSpPr>
          <p:spPr>
            <a:xfrm>
              <a:off x="2901793" y="5240406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2" name="Down Arrow 41"/>
            <p:cNvSpPr/>
            <p:nvPr/>
          </p:nvSpPr>
          <p:spPr>
            <a:xfrm>
              <a:off x="3479633" y="5240406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050390" y="5386623"/>
              <a:ext cx="337803" cy="193238"/>
            </a:xfrm>
            <a:custGeom>
              <a:avLst/>
              <a:gdLst>
                <a:gd name="connsiteX0" fmla="*/ 0 w 1584251"/>
                <a:gd name="connsiteY0" fmla="*/ 159488 h 329609"/>
                <a:gd name="connsiteX1" fmla="*/ 53163 w 1584251"/>
                <a:gd name="connsiteY1" fmla="*/ 170121 h 329609"/>
                <a:gd name="connsiteX2" fmla="*/ 255182 w 1584251"/>
                <a:gd name="connsiteY2" fmla="*/ 148855 h 329609"/>
                <a:gd name="connsiteX3" fmla="*/ 287079 w 1584251"/>
                <a:gd name="connsiteY3" fmla="*/ 138223 h 329609"/>
                <a:gd name="connsiteX4" fmla="*/ 297712 w 1584251"/>
                <a:gd name="connsiteY4" fmla="*/ 21265 h 329609"/>
                <a:gd name="connsiteX5" fmla="*/ 265814 w 1584251"/>
                <a:gd name="connsiteY5" fmla="*/ 10632 h 329609"/>
                <a:gd name="connsiteX6" fmla="*/ 233916 w 1584251"/>
                <a:gd name="connsiteY6" fmla="*/ 21265 h 329609"/>
                <a:gd name="connsiteX7" fmla="*/ 223284 w 1584251"/>
                <a:gd name="connsiteY7" fmla="*/ 53162 h 329609"/>
                <a:gd name="connsiteX8" fmla="*/ 244549 w 1584251"/>
                <a:gd name="connsiteY8" fmla="*/ 159488 h 329609"/>
                <a:gd name="connsiteX9" fmla="*/ 287079 w 1584251"/>
                <a:gd name="connsiteY9" fmla="*/ 223283 h 329609"/>
                <a:gd name="connsiteX10" fmla="*/ 308344 w 1584251"/>
                <a:gd name="connsiteY10" fmla="*/ 255181 h 329609"/>
                <a:gd name="connsiteX11" fmla="*/ 340242 w 1584251"/>
                <a:gd name="connsiteY11" fmla="*/ 276446 h 329609"/>
                <a:gd name="connsiteX12" fmla="*/ 404037 w 1584251"/>
                <a:gd name="connsiteY12" fmla="*/ 297711 h 329609"/>
                <a:gd name="connsiteX13" fmla="*/ 552893 w 1584251"/>
                <a:gd name="connsiteY13" fmla="*/ 287079 h 329609"/>
                <a:gd name="connsiteX14" fmla="*/ 584791 w 1584251"/>
                <a:gd name="connsiteY14" fmla="*/ 265814 h 329609"/>
                <a:gd name="connsiteX15" fmla="*/ 606056 w 1584251"/>
                <a:gd name="connsiteY15" fmla="*/ 202018 h 329609"/>
                <a:gd name="connsiteX16" fmla="*/ 595423 w 1584251"/>
                <a:gd name="connsiteY16" fmla="*/ 74428 h 329609"/>
                <a:gd name="connsiteX17" fmla="*/ 584791 w 1584251"/>
                <a:gd name="connsiteY17" fmla="*/ 42530 h 329609"/>
                <a:gd name="connsiteX18" fmla="*/ 520995 w 1584251"/>
                <a:gd name="connsiteY18" fmla="*/ 0 h 329609"/>
                <a:gd name="connsiteX19" fmla="*/ 489098 w 1584251"/>
                <a:gd name="connsiteY19" fmla="*/ 10632 h 329609"/>
                <a:gd name="connsiteX20" fmla="*/ 478465 w 1584251"/>
                <a:gd name="connsiteY20" fmla="*/ 42530 h 329609"/>
                <a:gd name="connsiteX21" fmla="*/ 510363 w 1584251"/>
                <a:gd name="connsiteY21" fmla="*/ 233916 h 329609"/>
                <a:gd name="connsiteX22" fmla="*/ 520995 w 1584251"/>
                <a:gd name="connsiteY22" fmla="*/ 265814 h 329609"/>
                <a:gd name="connsiteX23" fmla="*/ 574158 w 1584251"/>
                <a:gd name="connsiteY23" fmla="*/ 308344 h 329609"/>
                <a:gd name="connsiteX24" fmla="*/ 637954 w 1584251"/>
                <a:gd name="connsiteY24" fmla="*/ 329609 h 329609"/>
                <a:gd name="connsiteX25" fmla="*/ 733647 w 1584251"/>
                <a:gd name="connsiteY25" fmla="*/ 318976 h 329609"/>
                <a:gd name="connsiteX26" fmla="*/ 765544 w 1584251"/>
                <a:gd name="connsiteY26" fmla="*/ 308344 h 329609"/>
                <a:gd name="connsiteX27" fmla="*/ 850605 w 1584251"/>
                <a:gd name="connsiteY27" fmla="*/ 244548 h 329609"/>
                <a:gd name="connsiteX28" fmla="*/ 861237 w 1584251"/>
                <a:gd name="connsiteY28" fmla="*/ 212651 h 329609"/>
                <a:gd name="connsiteX29" fmla="*/ 893135 w 1584251"/>
                <a:gd name="connsiteY29" fmla="*/ 148855 h 329609"/>
                <a:gd name="connsiteX30" fmla="*/ 850605 w 1584251"/>
                <a:gd name="connsiteY30" fmla="*/ 42530 h 329609"/>
                <a:gd name="connsiteX31" fmla="*/ 786809 w 1584251"/>
                <a:gd name="connsiteY31" fmla="*/ 53162 h 329609"/>
                <a:gd name="connsiteX32" fmla="*/ 754912 w 1584251"/>
                <a:gd name="connsiteY32" fmla="*/ 116958 h 329609"/>
                <a:gd name="connsiteX33" fmla="*/ 776177 w 1584251"/>
                <a:gd name="connsiteY33" fmla="*/ 244548 h 329609"/>
                <a:gd name="connsiteX34" fmla="*/ 797442 w 1584251"/>
                <a:gd name="connsiteY34" fmla="*/ 265814 h 329609"/>
                <a:gd name="connsiteX35" fmla="*/ 818707 w 1584251"/>
                <a:gd name="connsiteY35" fmla="*/ 297711 h 329609"/>
                <a:gd name="connsiteX36" fmla="*/ 850605 w 1584251"/>
                <a:gd name="connsiteY36" fmla="*/ 308344 h 329609"/>
                <a:gd name="connsiteX37" fmla="*/ 1084521 w 1584251"/>
                <a:gd name="connsiteY37" fmla="*/ 297711 h 329609"/>
                <a:gd name="connsiteX38" fmla="*/ 1116419 w 1584251"/>
                <a:gd name="connsiteY38" fmla="*/ 287079 h 329609"/>
                <a:gd name="connsiteX39" fmla="*/ 1169582 w 1584251"/>
                <a:gd name="connsiteY39" fmla="*/ 233916 h 329609"/>
                <a:gd name="connsiteX40" fmla="*/ 1190847 w 1584251"/>
                <a:gd name="connsiteY40" fmla="*/ 202018 h 329609"/>
                <a:gd name="connsiteX41" fmla="*/ 1201479 w 1584251"/>
                <a:gd name="connsiteY41" fmla="*/ 63795 h 329609"/>
                <a:gd name="connsiteX42" fmla="*/ 1169582 w 1584251"/>
                <a:gd name="connsiteY42" fmla="*/ 31897 h 329609"/>
                <a:gd name="connsiteX43" fmla="*/ 1137684 w 1584251"/>
                <a:gd name="connsiteY43" fmla="*/ 21265 h 329609"/>
                <a:gd name="connsiteX44" fmla="*/ 1095154 w 1584251"/>
                <a:gd name="connsiteY44" fmla="*/ 31897 h 329609"/>
                <a:gd name="connsiteX45" fmla="*/ 1084521 w 1584251"/>
                <a:gd name="connsiteY45" fmla="*/ 233916 h 329609"/>
                <a:gd name="connsiteX46" fmla="*/ 1095154 w 1584251"/>
                <a:gd name="connsiteY46" fmla="*/ 265814 h 329609"/>
                <a:gd name="connsiteX47" fmla="*/ 1127051 w 1584251"/>
                <a:gd name="connsiteY47" fmla="*/ 287079 h 329609"/>
                <a:gd name="connsiteX48" fmla="*/ 1190847 w 1584251"/>
                <a:gd name="connsiteY48" fmla="*/ 308344 h 329609"/>
                <a:gd name="connsiteX49" fmla="*/ 1307805 w 1584251"/>
                <a:gd name="connsiteY49" fmla="*/ 297711 h 329609"/>
                <a:gd name="connsiteX50" fmla="*/ 1339702 w 1584251"/>
                <a:gd name="connsiteY50" fmla="*/ 276446 h 329609"/>
                <a:gd name="connsiteX51" fmla="*/ 1382233 w 1584251"/>
                <a:gd name="connsiteY51" fmla="*/ 223283 h 329609"/>
                <a:gd name="connsiteX52" fmla="*/ 1414130 w 1584251"/>
                <a:gd name="connsiteY52" fmla="*/ 191386 h 329609"/>
                <a:gd name="connsiteX53" fmla="*/ 1584251 w 1584251"/>
                <a:gd name="connsiteY53" fmla="*/ 180753 h 32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584251" h="329609">
                  <a:moveTo>
                    <a:pt x="0" y="159488"/>
                  </a:moveTo>
                  <a:cubicBezTo>
                    <a:pt x="17721" y="163032"/>
                    <a:pt x="35091" y="170121"/>
                    <a:pt x="53163" y="170121"/>
                  </a:cubicBezTo>
                  <a:cubicBezTo>
                    <a:pt x="116732" y="170121"/>
                    <a:pt x="190766" y="158058"/>
                    <a:pt x="255182" y="148855"/>
                  </a:cubicBezTo>
                  <a:cubicBezTo>
                    <a:pt x="265814" y="145311"/>
                    <a:pt x="278328" y="145224"/>
                    <a:pt x="287079" y="138223"/>
                  </a:cubicBezTo>
                  <a:cubicBezTo>
                    <a:pt x="322411" y="109957"/>
                    <a:pt x="313915" y="57722"/>
                    <a:pt x="297712" y="21265"/>
                  </a:cubicBezTo>
                  <a:cubicBezTo>
                    <a:pt x="293160" y="11023"/>
                    <a:pt x="276447" y="14176"/>
                    <a:pt x="265814" y="10632"/>
                  </a:cubicBezTo>
                  <a:cubicBezTo>
                    <a:pt x="255181" y="14176"/>
                    <a:pt x="241841" y="13340"/>
                    <a:pt x="233916" y="21265"/>
                  </a:cubicBezTo>
                  <a:cubicBezTo>
                    <a:pt x="225991" y="29190"/>
                    <a:pt x="223284" y="41955"/>
                    <a:pt x="223284" y="53162"/>
                  </a:cubicBezTo>
                  <a:cubicBezTo>
                    <a:pt x="223284" y="66902"/>
                    <a:pt x="231454" y="135918"/>
                    <a:pt x="244549" y="159488"/>
                  </a:cubicBezTo>
                  <a:cubicBezTo>
                    <a:pt x="256961" y="181829"/>
                    <a:pt x="272902" y="202018"/>
                    <a:pt x="287079" y="223283"/>
                  </a:cubicBezTo>
                  <a:cubicBezTo>
                    <a:pt x="294167" y="233916"/>
                    <a:pt x="297711" y="248093"/>
                    <a:pt x="308344" y="255181"/>
                  </a:cubicBezTo>
                  <a:cubicBezTo>
                    <a:pt x="318977" y="262269"/>
                    <a:pt x="328565" y="271256"/>
                    <a:pt x="340242" y="276446"/>
                  </a:cubicBezTo>
                  <a:cubicBezTo>
                    <a:pt x="360725" y="285550"/>
                    <a:pt x="404037" y="297711"/>
                    <a:pt x="404037" y="297711"/>
                  </a:cubicBezTo>
                  <a:cubicBezTo>
                    <a:pt x="453656" y="294167"/>
                    <a:pt x="503905" y="295724"/>
                    <a:pt x="552893" y="287079"/>
                  </a:cubicBezTo>
                  <a:cubicBezTo>
                    <a:pt x="565477" y="284858"/>
                    <a:pt x="578018" y="276650"/>
                    <a:pt x="584791" y="265814"/>
                  </a:cubicBezTo>
                  <a:cubicBezTo>
                    <a:pt x="596671" y="246806"/>
                    <a:pt x="606056" y="202018"/>
                    <a:pt x="606056" y="202018"/>
                  </a:cubicBezTo>
                  <a:cubicBezTo>
                    <a:pt x="602512" y="159488"/>
                    <a:pt x="601063" y="116731"/>
                    <a:pt x="595423" y="74428"/>
                  </a:cubicBezTo>
                  <a:cubicBezTo>
                    <a:pt x="593942" y="63319"/>
                    <a:pt x="592716" y="50455"/>
                    <a:pt x="584791" y="42530"/>
                  </a:cubicBezTo>
                  <a:cubicBezTo>
                    <a:pt x="566719" y="24458"/>
                    <a:pt x="520995" y="0"/>
                    <a:pt x="520995" y="0"/>
                  </a:cubicBezTo>
                  <a:cubicBezTo>
                    <a:pt x="510363" y="3544"/>
                    <a:pt x="497023" y="2707"/>
                    <a:pt x="489098" y="10632"/>
                  </a:cubicBezTo>
                  <a:cubicBezTo>
                    <a:pt x="481173" y="18557"/>
                    <a:pt x="478465" y="31322"/>
                    <a:pt x="478465" y="42530"/>
                  </a:cubicBezTo>
                  <a:cubicBezTo>
                    <a:pt x="478465" y="197544"/>
                    <a:pt x="462298" y="161817"/>
                    <a:pt x="510363" y="233916"/>
                  </a:cubicBezTo>
                  <a:cubicBezTo>
                    <a:pt x="513907" y="244549"/>
                    <a:pt x="515229" y="256203"/>
                    <a:pt x="520995" y="265814"/>
                  </a:cubicBezTo>
                  <a:cubicBezTo>
                    <a:pt x="529028" y="279202"/>
                    <a:pt x="562307" y="303077"/>
                    <a:pt x="574158" y="308344"/>
                  </a:cubicBezTo>
                  <a:cubicBezTo>
                    <a:pt x="594642" y="317448"/>
                    <a:pt x="637954" y="329609"/>
                    <a:pt x="637954" y="329609"/>
                  </a:cubicBezTo>
                  <a:cubicBezTo>
                    <a:pt x="669852" y="326065"/>
                    <a:pt x="701990" y="324252"/>
                    <a:pt x="733647" y="318976"/>
                  </a:cubicBezTo>
                  <a:cubicBezTo>
                    <a:pt x="744702" y="317134"/>
                    <a:pt x="755747" y="313787"/>
                    <a:pt x="765544" y="308344"/>
                  </a:cubicBezTo>
                  <a:cubicBezTo>
                    <a:pt x="819649" y="278286"/>
                    <a:pt x="818341" y="276813"/>
                    <a:pt x="850605" y="244548"/>
                  </a:cubicBezTo>
                  <a:cubicBezTo>
                    <a:pt x="854149" y="233916"/>
                    <a:pt x="856225" y="222675"/>
                    <a:pt x="861237" y="212651"/>
                  </a:cubicBezTo>
                  <a:cubicBezTo>
                    <a:pt x="902462" y="130200"/>
                    <a:pt x="866407" y="229035"/>
                    <a:pt x="893135" y="148855"/>
                  </a:cubicBezTo>
                  <a:cubicBezTo>
                    <a:pt x="889684" y="121250"/>
                    <a:pt x="902356" y="48280"/>
                    <a:pt x="850605" y="42530"/>
                  </a:cubicBezTo>
                  <a:cubicBezTo>
                    <a:pt x="829178" y="40149"/>
                    <a:pt x="808074" y="49618"/>
                    <a:pt x="786809" y="53162"/>
                  </a:cubicBezTo>
                  <a:cubicBezTo>
                    <a:pt x="776057" y="69291"/>
                    <a:pt x="754912" y="94946"/>
                    <a:pt x="754912" y="116958"/>
                  </a:cubicBezTo>
                  <a:cubicBezTo>
                    <a:pt x="754912" y="124667"/>
                    <a:pt x="759539" y="216819"/>
                    <a:pt x="776177" y="244548"/>
                  </a:cubicBezTo>
                  <a:cubicBezTo>
                    <a:pt x="781335" y="253144"/>
                    <a:pt x="791180" y="257986"/>
                    <a:pt x="797442" y="265814"/>
                  </a:cubicBezTo>
                  <a:cubicBezTo>
                    <a:pt x="805425" y="275792"/>
                    <a:pt x="808729" y="289728"/>
                    <a:pt x="818707" y="297711"/>
                  </a:cubicBezTo>
                  <a:cubicBezTo>
                    <a:pt x="827459" y="304712"/>
                    <a:pt x="839972" y="304800"/>
                    <a:pt x="850605" y="308344"/>
                  </a:cubicBezTo>
                  <a:cubicBezTo>
                    <a:pt x="928577" y="304800"/>
                    <a:pt x="1006717" y="303935"/>
                    <a:pt x="1084521" y="297711"/>
                  </a:cubicBezTo>
                  <a:cubicBezTo>
                    <a:pt x="1095693" y="296817"/>
                    <a:pt x="1107453" y="293804"/>
                    <a:pt x="1116419" y="287079"/>
                  </a:cubicBezTo>
                  <a:cubicBezTo>
                    <a:pt x="1136468" y="272042"/>
                    <a:pt x="1155681" y="254768"/>
                    <a:pt x="1169582" y="233916"/>
                  </a:cubicBezTo>
                  <a:lnTo>
                    <a:pt x="1190847" y="202018"/>
                  </a:lnTo>
                  <a:cubicBezTo>
                    <a:pt x="1209937" y="144749"/>
                    <a:pt x="1226575" y="126535"/>
                    <a:pt x="1201479" y="63795"/>
                  </a:cubicBezTo>
                  <a:cubicBezTo>
                    <a:pt x="1195895" y="49834"/>
                    <a:pt x="1182093" y="40238"/>
                    <a:pt x="1169582" y="31897"/>
                  </a:cubicBezTo>
                  <a:cubicBezTo>
                    <a:pt x="1160257" y="25680"/>
                    <a:pt x="1148317" y="24809"/>
                    <a:pt x="1137684" y="21265"/>
                  </a:cubicBezTo>
                  <a:cubicBezTo>
                    <a:pt x="1123507" y="24809"/>
                    <a:pt x="1108224" y="25362"/>
                    <a:pt x="1095154" y="31897"/>
                  </a:cubicBezTo>
                  <a:cubicBezTo>
                    <a:pt x="1029407" y="64770"/>
                    <a:pt x="1084151" y="230213"/>
                    <a:pt x="1084521" y="233916"/>
                  </a:cubicBezTo>
                  <a:cubicBezTo>
                    <a:pt x="1085636" y="245068"/>
                    <a:pt x="1088153" y="257062"/>
                    <a:pt x="1095154" y="265814"/>
                  </a:cubicBezTo>
                  <a:cubicBezTo>
                    <a:pt x="1103137" y="275792"/>
                    <a:pt x="1115374" y="281889"/>
                    <a:pt x="1127051" y="287079"/>
                  </a:cubicBezTo>
                  <a:cubicBezTo>
                    <a:pt x="1147535" y="296183"/>
                    <a:pt x="1190847" y="308344"/>
                    <a:pt x="1190847" y="308344"/>
                  </a:cubicBezTo>
                  <a:cubicBezTo>
                    <a:pt x="1229833" y="304800"/>
                    <a:pt x="1269527" y="305914"/>
                    <a:pt x="1307805" y="297711"/>
                  </a:cubicBezTo>
                  <a:cubicBezTo>
                    <a:pt x="1320300" y="295033"/>
                    <a:pt x="1329724" y="284429"/>
                    <a:pt x="1339702" y="276446"/>
                  </a:cubicBezTo>
                  <a:cubicBezTo>
                    <a:pt x="1370640" y="251696"/>
                    <a:pt x="1354597" y="256446"/>
                    <a:pt x="1382233" y="223283"/>
                  </a:cubicBezTo>
                  <a:cubicBezTo>
                    <a:pt x="1391859" y="211732"/>
                    <a:pt x="1399493" y="194830"/>
                    <a:pt x="1414130" y="191386"/>
                  </a:cubicBezTo>
                  <a:cubicBezTo>
                    <a:pt x="1461467" y="180248"/>
                    <a:pt x="1528714" y="180753"/>
                    <a:pt x="1584251" y="180753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810353" y="5351261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388193" y="5352484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15071" y="5277554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492910" y="5282668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83137" y="5279836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360976" y="5279836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884635" y="5462220"/>
              <a:ext cx="825506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7301948" y="5225777"/>
            <a:ext cx="2746189" cy="467726"/>
            <a:chOff x="915071" y="5238124"/>
            <a:chExt cx="2746189" cy="467726"/>
          </a:xfrm>
        </p:grpSpPr>
        <p:sp>
          <p:nvSpPr>
            <p:cNvPr id="76" name="Down Arrow 75"/>
            <p:cNvSpPr/>
            <p:nvPr/>
          </p:nvSpPr>
          <p:spPr>
            <a:xfrm flipV="1">
              <a:off x="1042353" y="5238124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7" name="Down Arrow 76"/>
            <p:cNvSpPr/>
            <p:nvPr/>
          </p:nvSpPr>
          <p:spPr>
            <a:xfrm>
              <a:off x="1620193" y="5238124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1190950" y="5384341"/>
              <a:ext cx="337803" cy="193238"/>
            </a:xfrm>
            <a:custGeom>
              <a:avLst/>
              <a:gdLst>
                <a:gd name="connsiteX0" fmla="*/ 0 w 1584251"/>
                <a:gd name="connsiteY0" fmla="*/ 159488 h 329609"/>
                <a:gd name="connsiteX1" fmla="*/ 53163 w 1584251"/>
                <a:gd name="connsiteY1" fmla="*/ 170121 h 329609"/>
                <a:gd name="connsiteX2" fmla="*/ 255182 w 1584251"/>
                <a:gd name="connsiteY2" fmla="*/ 148855 h 329609"/>
                <a:gd name="connsiteX3" fmla="*/ 287079 w 1584251"/>
                <a:gd name="connsiteY3" fmla="*/ 138223 h 329609"/>
                <a:gd name="connsiteX4" fmla="*/ 297712 w 1584251"/>
                <a:gd name="connsiteY4" fmla="*/ 21265 h 329609"/>
                <a:gd name="connsiteX5" fmla="*/ 265814 w 1584251"/>
                <a:gd name="connsiteY5" fmla="*/ 10632 h 329609"/>
                <a:gd name="connsiteX6" fmla="*/ 233916 w 1584251"/>
                <a:gd name="connsiteY6" fmla="*/ 21265 h 329609"/>
                <a:gd name="connsiteX7" fmla="*/ 223284 w 1584251"/>
                <a:gd name="connsiteY7" fmla="*/ 53162 h 329609"/>
                <a:gd name="connsiteX8" fmla="*/ 244549 w 1584251"/>
                <a:gd name="connsiteY8" fmla="*/ 159488 h 329609"/>
                <a:gd name="connsiteX9" fmla="*/ 287079 w 1584251"/>
                <a:gd name="connsiteY9" fmla="*/ 223283 h 329609"/>
                <a:gd name="connsiteX10" fmla="*/ 308344 w 1584251"/>
                <a:gd name="connsiteY10" fmla="*/ 255181 h 329609"/>
                <a:gd name="connsiteX11" fmla="*/ 340242 w 1584251"/>
                <a:gd name="connsiteY11" fmla="*/ 276446 h 329609"/>
                <a:gd name="connsiteX12" fmla="*/ 404037 w 1584251"/>
                <a:gd name="connsiteY12" fmla="*/ 297711 h 329609"/>
                <a:gd name="connsiteX13" fmla="*/ 552893 w 1584251"/>
                <a:gd name="connsiteY13" fmla="*/ 287079 h 329609"/>
                <a:gd name="connsiteX14" fmla="*/ 584791 w 1584251"/>
                <a:gd name="connsiteY14" fmla="*/ 265814 h 329609"/>
                <a:gd name="connsiteX15" fmla="*/ 606056 w 1584251"/>
                <a:gd name="connsiteY15" fmla="*/ 202018 h 329609"/>
                <a:gd name="connsiteX16" fmla="*/ 595423 w 1584251"/>
                <a:gd name="connsiteY16" fmla="*/ 74428 h 329609"/>
                <a:gd name="connsiteX17" fmla="*/ 584791 w 1584251"/>
                <a:gd name="connsiteY17" fmla="*/ 42530 h 329609"/>
                <a:gd name="connsiteX18" fmla="*/ 520995 w 1584251"/>
                <a:gd name="connsiteY18" fmla="*/ 0 h 329609"/>
                <a:gd name="connsiteX19" fmla="*/ 489098 w 1584251"/>
                <a:gd name="connsiteY19" fmla="*/ 10632 h 329609"/>
                <a:gd name="connsiteX20" fmla="*/ 478465 w 1584251"/>
                <a:gd name="connsiteY20" fmla="*/ 42530 h 329609"/>
                <a:gd name="connsiteX21" fmla="*/ 510363 w 1584251"/>
                <a:gd name="connsiteY21" fmla="*/ 233916 h 329609"/>
                <a:gd name="connsiteX22" fmla="*/ 520995 w 1584251"/>
                <a:gd name="connsiteY22" fmla="*/ 265814 h 329609"/>
                <a:gd name="connsiteX23" fmla="*/ 574158 w 1584251"/>
                <a:gd name="connsiteY23" fmla="*/ 308344 h 329609"/>
                <a:gd name="connsiteX24" fmla="*/ 637954 w 1584251"/>
                <a:gd name="connsiteY24" fmla="*/ 329609 h 329609"/>
                <a:gd name="connsiteX25" fmla="*/ 733647 w 1584251"/>
                <a:gd name="connsiteY25" fmla="*/ 318976 h 329609"/>
                <a:gd name="connsiteX26" fmla="*/ 765544 w 1584251"/>
                <a:gd name="connsiteY26" fmla="*/ 308344 h 329609"/>
                <a:gd name="connsiteX27" fmla="*/ 850605 w 1584251"/>
                <a:gd name="connsiteY27" fmla="*/ 244548 h 329609"/>
                <a:gd name="connsiteX28" fmla="*/ 861237 w 1584251"/>
                <a:gd name="connsiteY28" fmla="*/ 212651 h 329609"/>
                <a:gd name="connsiteX29" fmla="*/ 893135 w 1584251"/>
                <a:gd name="connsiteY29" fmla="*/ 148855 h 329609"/>
                <a:gd name="connsiteX30" fmla="*/ 850605 w 1584251"/>
                <a:gd name="connsiteY30" fmla="*/ 42530 h 329609"/>
                <a:gd name="connsiteX31" fmla="*/ 786809 w 1584251"/>
                <a:gd name="connsiteY31" fmla="*/ 53162 h 329609"/>
                <a:gd name="connsiteX32" fmla="*/ 754912 w 1584251"/>
                <a:gd name="connsiteY32" fmla="*/ 116958 h 329609"/>
                <a:gd name="connsiteX33" fmla="*/ 776177 w 1584251"/>
                <a:gd name="connsiteY33" fmla="*/ 244548 h 329609"/>
                <a:gd name="connsiteX34" fmla="*/ 797442 w 1584251"/>
                <a:gd name="connsiteY34" fmla="*/ 265814 h 329609"/>
                <a:gd name="connsiteX35" fmla="*/ 818707 w 1584251"/>
                <a:gd name="connsiteY35" fmla="*/ 297711 h 329609"/>
                <a:gd name="connsiteX36" fmla="*/ 850605 w 1584251"/>
                <a:gd name="connsiteY36" fmla="*/ 308344 h 329609"/>
                <a:gd name="connsiteX37" fmla="*/ 1084521 w 1584251"/>
                <a:gd name="connsiteY37" fmla="*/ 297711 h 329609"/>
                <a:gd name="connsiteX38" fmla="*/ 1116419 w 1584251"/>
                <a:gd name="connsiteY38" fmla="*/ 287079 h 329609"/>
                <a:gd name="connsiteX39" fmla="*/ 1169582 w 1584251"/>
                <a:gd name="connsiteY39" fmla="*/ 233916 h 329609"/>
                <a:gd name="connsiteX40" fmla="*/ 1190847 w 1584251"/>
                <a:gd name="connsiteY40" fmla="*/ 202018 h 329609"/>
                <a:gd name="connsiteX41" fmla="*/ 1201479 w 1584251"/>
                <a:gd name="connsiteY41" fmla="*/ 63795 h 329609"/>
                <a:gd name="connsiteX42" fmla="*/ 1169582 w 1584251"/>
                <a:gd name="connsiteY42" fmla="*/ 31897 h 329609"/>
                <a:gd name="connsiteX43" fmla="*/ 1137684 w 1584251"/>
                <a:gd name="connsiteY43" fmla="*/ 21265 h 329609"/>
                <a:gd name="connsiteX44" fmla="*/ 1095154 w 1584251"/>
                <a:gd name="connsiteY44" fmla="*/ 31897 h 329609"/>
                <a:gd name="connsiteX45" fmla="*/ 1084521 w 1584251"/>
                <a:gd name="connsiteY45" fmla="*/ 233916 h 329609"/>
                <a:gd name="connsiteX46" fmla="*/ 1095154 w 1584251"/>
                <a:gd name="connsiteY46" fmla="*/ 265814 h 329609"/>
                <a:gd name="connsiteX47" fmla="*/ 1127051 w 1584251"/>
                <a:gd name="connsiteY47" fmla="*/ 287079 h 329609"/>
                <a:gd name="connsiteX48" fmla="*/ 1190847 w 1584251"/>
                <a:gd name="connsiteY48" fmla="*/ 308344 h 329609"/>
                <a:gd name="connsiteX49" fmla="*/ 1307805 w 1584251"/>
                <a:gd name="connsiteY49" fmla="*/ 297711 h 329609"/>
                <a:gd name="connsiteX50" fmla="*/ 1339702 w 1584251"/>
                <a:gd name="connsiteY50" fmla="*/ 276446 h 329609"/>
                <a:gd name="connsiteX51" fmla="*/ 1382233 w 1584251"/>
                <a:gd name="connsiteY51" fmla="*/ 223283 h 329609"/>
                <a:gd name="connsiteX52" fmla="*/ 1414130 w 1584251"/>
                <a:gd name="connsiteY52" fmla="*/ 191386 h 329609"/>
                <a:gd name="connsiteX53" fmla="*/ 1584251 w 1584251"/>
                <a:gd name="connsiteY53" fmla="*/ 180753 h 32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584251" h="329609">
                  <a:moveTo>
                    <a:pt x="0" y="159488"/>
                  </a:moveTo>
                  <a:cubicBezTo>
                    <a:pt x="17721" y="163032"/>
                    <a:pt x="35091" y="170121"/>
                    <a:pt x="53163" y="170121"/>
                  </a:cubicBezTo>
                  <a:cubicBezTo>
                    <a:pt x="116732" y="170121"/>
                    <a:pt x="190766" y="158058"/>
                    <a:pt x="255182" y="148855"/>
                  </a:cubicBezTo>
                  <a:cubicBezTo>
                    <a:pt x="265814" y="145311"/>
                    <a:pt x="278328" y="145224"/>
                    <a:pt x="287079" y="138223"/>
                  </a:cubicBezTo>
                  <a:cubicBezTo>
                    <a:pt x="322411" y="109957"/>
                    <a:pt x="313915" y="57722"/>
                    <a:pt x="297712" y="21265"/>
                  </a:cubicBezTo>
                  <a:cubicBezTo>
                    <a:pt x="293160" y="11023"/>
                    <a:pt x="276447" y="14176"/>
                    <a:pt x="265814" y="10632"/>
                  </a:cubicBezTo>
                  <a:cubicBezTo>
                    <a:pt x="255181" y="14176"/>
                    <a:pt x="241841" y="13340"/>
                    <a:pt x="233916" y="21265"/>
                  </a:cubicBezTo>
                  <a:cubicBezTo>
                    <a:pt x="225991" y="29190"/>
                    <a:pt x="223284" y="41955"/>
                    <a:pt x="223284" y="53162"/>
                  </a:cubicBezTo>
                  <a:cubicBezTo>
                    <a:pt x="223284" y="66902"/>
                    <a:pt x="231454" y="135918"/>
                    <a:pt x="244549" y="159488"/>
                  </a:cubicBezTo>
                  <a:cubicBezTo>
                    <a:pt x="256961" y="181829"/>
                    <a:pt x="272902" y="202018"/>
                    <a:pt x="287079" y="223283"/>
                  </a:cubicBezTo>
                  <a:cubicBezTo>
                    <a:pt x="294167" y="233916"/>
                    <a:pt x="297711" y="248093"/>
                    <a:pt x="308344" y="255181"/>
                  </a:cubicBezTo>
                  <a:cubicBezTo>
                    <a:pt x="318977" y="262269"/>
                    <a:pt x="328565" y="271256"/>
                    <a:pt x="340242" y="276446"/>
                  </a:cubicBezTo>
                  <a:cubicBezTo>
                    <a:pt x="360725" y="285550"/>
                    <a:pt x="404037" y="297711"/>
                    <a:pt x="404037" y="297711"/>
                  </a:cubicBezTo>
                  <a:cubicBezTo>
                    <a:pt x="453656" y="294167"/>
                    <a:pt x="503905" y="295724"/>
                    <a:pt x="552893" y="287079"/>
                  </a:cubicBezTo>
                  <a:cubicBezTo>
                    <a:pt x="565477" y="284858"/>
                    <a:pt x="578018" y="276650"/>
                    <a:pt x="584791" y="265814"/>
                  </a:cubicBezTo>
                  <a:cubicBezTo>
                    <a:pt x="596671" y="246806"/>
                    <a:pt x="606056" y="202018"/>
                    <a:pt x="606056" y="202018"/>
                  </a:cubicBezTo>
                  <a:cubicBezTo>
                    <a:pt x="602512" y="159488"/>
                    <a:pt x="601063" y="116731"/>
                    <a:pt x="595423" y="74428"/>
                  </a:cubicBezTo>
                  <a:cubicBezTo>
                    <a:pt x="593942" y="63319"/>
                    <a:pt x="592716" y="50455"/>
                    <a:pt x="584791" y="42530"/>
                  </a:cubicBezTo>
                  <a:cubicBezTo>
                    <a:pt x="566719" y="24458"/>
                    <a:pt x="520995" y="0"/>
                    <a:pt x="520995" y="0"/>
                  </a:cubicBezTo>
                  <a:cubicBezTo>
                    <a:pt x="510363" y="3544"/>
                    <a:pt x="497023" y="2707"/>
                    <a:pt x="489098" y="10632"/>
                  </a:cubicBezTo>
                  <a:cubicBezTo>
                    <a:pt x="481173" y="18557"/>
                    <a:pt x="478465" y="31322"/>
                    <a:pt x="478465" y="42530"/>
                  </a:cubicBezTo>
                  <a:cubicBezTo>
                    <a:pt x="478465" y="197544"/>
                    <a:pt x="462298" y="161817"/>
                    <a:pt x="510363" y="233916"/>
                  </a:cubicBezTo>
                  <a:cubicBezTo>
                    <a:pt x="513907" y="244549"/>
                    <a:pt x="515229" y="256203"/>
                    <a:pt x="520995" y="265814"/>
                  </a:cubicBezTo>
                  <a:cubicBezTo>
                    <a:pt x="529028" y="279202"/>
                    <a:pt x="562307" y="303077"/>
                    <a:pt x="574158" y="308344"/>
                  </a:cubicBezTo>
                  <a:cubicBezTo>
                    <a:pt x="594642" y="317448"/>
                    <a:pt x="637954" y="329609"/>
                    <a:pt x="637954" y="329609"/>
                  </a:cubicBezTo>
                  <a:cubicBezTo>
                    <a:pt x="669852" y="326065"/>
                    <a:pt x="701990" y="324252"/>
                    <a:pt x="733647" y="318976"/>
                  </a:cubicBezTo>
                  <a:cubicBezTo>
                    <a:pt x="744702" y="317134"/>
                    <a:pt x="755747" y="313787"/>
                    <a:pt x="765544" y="308344"/>
                  </a:cubicBezTo>
                  <a:cubicBezTo>
                    <a:pt x="819649" y="278286"/>
                    <a:pt x="818341" y="276813"/>
                    <a:pt x="850605" y="244548"/>
                  </a:cubicBezTo>
                  <a:cubicBezTo>
                    <a:pt x="854149" y="233916"/>
                    <a:pt x="856225" y="222675"/>
                    <a:pt x="861237" y="212651"/>
                  </a:cubicBezTo>
                  <a:cubicBezTo>
                    <a:pt x="902462" y="130200"/>
                    <a:pt x="866407" y="229035"/>
                    <a:pt x="893135" y="148855"/>
                  </a:cubicBezTo>
                  <a:cubicBezTo>
                    <a:pt x="889684" y="121250"/>
                    <a:pt x="902356" y="48280"/>
                    <a:pt x="850605" y="42530"/>
                  </a:cubicBezTo>
                  <a:cubicBezTo>
                    <a:pt x="829178" y="40149"/>
                    <a:pt x="808074" y="49618"/>
                    <a:pt x="786809" y="53162"/>
                  </a:cubicBezTo>
                  <a:cubicBezTo>
                    <a:pt x="776057" y="69291"/>
                    <a:pt x="754912" y="94946"/>
                    <a:pt x="754912" y="116958"/>
                  </a:cubicBezTo>
                  <a:cubicBezTo>
                    <a:pt x="754912" y="124667"/>
                    <a:pt x="759539" y="216819"/>
                    <a:pt x="776177" y="244548"/>
                  </a:cubicBezTo>
                  <a:cubicBezTo>
                    <a:pt x="781335" y="253144"/>
                    <a:pt x="791180" y="257986"/>
                    <a:pt x="797442" y="265814"/>
                  </a:cubicBezTo>
                  <a:cubicBezTo>
                    <a:pt x="805425" y="275792"/>
                    <a:pt x="808729" y="289728"/>
                    <a:pt x="818707" y="297711"/>
                  </a:cubicBezTo>
                  <a:cubicBezTo>
                    <a:pt x="827459" y="304712"/>
                    <a:pt x="839972" y="304800"/>
                    <a:pt x="850605" y="308344"/>
                  </a:cubicBezTo>
                  <a:cubicBezTo>
                    <a:pt x="928577" y="304800"/>
                    <a:pt x="1006717" y="303935"/>
                    <a:pt x="1084521" y="297711"/>
                  </a:cubicBezTo>
                  <a:cubicBezTo>
                    <a:pt x="1095693" y="296817"/>
                    <a:pt x="1107453" y="293804"/>
                    <a:pt x="1116419" y="287079"/>
                  </a:cubicBezTo>
                  <a:cubicBezTo>
                    <a:pt x="1136468" y="272042"/>
                    <a:pt x="1155681" y="254768"/>
                    <a:pt x="1169582" y="233916"/>
                  </a:cubicBezTo>
                  <a:lnTo>
                    <a:pt x="1190847" y="202018"/>
                  </a:lnTo>
                  <a:cubicBezTo>
                    <a:pt x="1209937" y="144749"/>
                    <a:pt x="1226575" y="126535"/>
                    <a:pt x="1201479" y="63795"/>
                  </a:cubicBezTo>
                  <a:cubicBezTo>
                    <a:pt x="1195895" y="49834"/>
                    <a:pt x="1182093" y="40238"/>
                    <a:pt x="1169582" y="31897"/>
                  </a:cubicBezTo>
                  <a:cubicBezTo>
                    <a:pt x="1160257" y="25680"/>
                    <a:pt x="1148317" y="24809"/>
                    <a:pt x="1137684" y="21265"/>
                  </a:cubicBezTo>
                  <a:cubicBezTo>
                    <a:pt x="1123507" y="24809"/>
                    <a:pt x="1108224" y="25362"/>
                    <a:pt x="1095154" y="31897"/>
                  </a:cubicBezTo>
                  <a:cubicBezTo>
                    <a:pt x="1029407" y="64770"/>
                    <a:pt x="1084151" y="230213"/>
                    <a:pt x="1084521" y="233916"/>
                  </a:cubicBezTo>
                  <a:cubicBezTo>
                    <a:pt x="1085636" y="245068"/>
                    <a:pt x="1088153" y="257062"/>
                    <a:pt x="1095154" y="265814"/>
                  </a:cubicBezTo>
                  <a:cubicBezTo>
                    <a:pt x="1103137" y="275792"/>
                    <a:pt x="1115374" y="281889"/>
                    <a:pt x="1127051" y="287079"/>
                  </a:cubicBezTo>
                  <a:cubicBezTo>
                    <a:pt x="1147535" y="296183"/>
                    <a:pt x="1190847" y="308344"/>
                    <a:pt x="1190847" y="308344"/>
                  </a:cubicBezTo>
                  <a:cubicBezTo>
                    <a:pt x="1229833" y="304800"/>
                    <a:pt x="1269527" y="305914"/>
                    <a:pt x="1307805" y="297711"/>
                  </a:cubicBezTo>
                  <a:cubicBezTo>
                    <a:pt x="1320300" y="295033"/>
                    <a:pt x="1329724" y="284429"/>
                    <a:pt x="1339702" y="276446"/>
                  </a:cubicBezTo>
                  <a:cubicBezTo>
                    <a:pt x="1370640" y="251696"/>
                    <a:pt x="1354597" y="256446"/>
                    <a:pt x="1382233" y="223283"/>
                  </a:cubicBezTo>
                  <a:cubicBezTo>
                    <a:pt x="1391859" y="211732"/>
                    <a:pt x="1399493" y="194830"/>
                    <a:pt x="1414130" y="191386"/>
                  </a:cubicBezTo>
                  <a:cubicBezTo>
                    <a:pt x="1461467" y="180248"/>
                    <a:pt x="1528714" y="180753"/>
                    <a:pt x="1584251" y="180753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950913" y="5348979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528753" y="5350202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Down Arrow 80"/>
            <p:cNvSpPr/>
            <p:nvPr/>
          </p:nvSpPr>
          <p:spPr>
            <a:xfrm>
              <a:off x="2901793" y="5240406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2" name="Down Arrow 81"/>
            <p:cNvSpPr/>
            <p:nvPr/>
          </p:nvSpPr>
          <p:spPr>
            <a:xfrm flipV="1">
              <a:off x="3479633" y="5240406"/>
              <a:ext cx="45719" cy="465444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3050390" y="5386623"/>
              <a:ext cx="337803" cy="193238"/>
            </a:xfrm>
            <a:custGeom>
              <a:avLst/>
              <a:gdLst>
                <a:gd name="connsiteX0" fmla="*/ 0 w 1584251"/>
                <a:gd name="connsiteY0" fmla="*/ 159488 h 329609"/>
                <a:gd name="connsiteX1" fmla="*/ 53163 w 1584251"/>
                <a:gd name="connsiteY1" fmla="*/ 170121 h 329609"/>
                <a:gd name="connsiteX2" fmla="*/ 255182 w 1584251"/>
                <a:gd name="connsiteY2" fmla="*/ 148855 h 329609"/>
                <a:gd name="connsiteX3" fmla="*/ 287079 w 1584251"/>
                <a:gd name="connsiteY3" fmla="*/ 138223 h 329609"/>
                <a:gd name="connsiteX4" fmla="*/ 297712 w 1584251"/>
                <a:gd name="connsiteY4" fmla="*/ 21265 h 329609"/>
                <a:gd name="connsiteX5" fmla="*/ 265814 w 1584251"/>
                <a:gd name="connsiteY5" fmla="*/ 10632 h 329609"/>
                <a:gd name="connsiteX6" fmla="*/ 233916 w 1584251"/>
                <a:gd name="connsiteY6" fmla="*/ 21265 h 329609"/>
                <a:gd name="connsiteX7" fmla="*/ 223284 w 1584251"/>
                <a:gd name="connsiteY7" fmla="*/ 53162 h 329609"/>
                <a:gd name="connsiteX8" fmla="*/ 244549 w 1584251"/>
                <a:gd name="connsiteY8" fmla="*/ 159488 h 329609"/>
                <a:gd name="connsiteX9" fmla="*/ 287079 w 1584251"/>
                <a:gd name="connsiteY9" fmla="*/ 223283 h 329609"/>
                <a:gd name="connsiteX10" fmla="*/ 308344 w 1584251"/>
                <a:gd name="connsiteY10" fmla="*/ 255181 h 329609"/>
                <a:gd name="connsiteX11" fmla="*/ 340242 w 1584251"/>
                <a:gd name="connsiteY11" fmla="*/ 276446 h 329609"/>
                <a:gd name="connsiteX12" fmla="*/ 404037 w 1584251"/>
                <a:gd name="connsiteY12" fmla="*/ 297711 h 329609"/>
                <a:gd name="connsiteX13" fmla="*/ 552893 w 1584251"/>
                <a:gd name="connsiteY13" fmla="*/ 287079 h 329609"/>
                <a:gd name="connsiteX14" fmla="*/ 584791 w 1584251"/>
                <a:gd name="connsiteY14" fmla="*/ 265814 h 329609"/>
                <a:gd name="connsiteX15" fmla="*/ 606056 w 1584251"/>
                <a:gd name="connsiteY15" fmla="*/ 202018 h 329609"/>
                <a:gd name="connsiteX16" fmla="*/ 595423 w 1584251"/>
                <a:gd name="connsiteY16" fmla="*/ 74428 h 329609"/>
                <a:gd name="connsiteX17" fmla="*/ 584791 w 1584251"/>
                <a:gd name="connsiteY17" fmla="*/ 42530 h 329609"/>
                <a:gd name="connsiteX18" fmla="*/ 520995 w 1584251"/>
                <a:gd name="connsiteY18" fmla="*/ 0 h 329609"/>
                <a:gd name="connsiteX19" fmla="*/ 489098 w 1584251"/>
                <a:gd name="connsiteY19" fmla="*/ 10632 h 329609"/>
                <a:gd name="connsiteX20" fmla="*/ 478465 w 1584251"/>
                <a:gd name="connsiteY20" fmla="*/ 42530 h 329609"/>
                <a:gd name="connsiteX21" fmla="*/ 510363 w 1584251"/>
                <a:gd name="connsiteY21" fmla="*/ 233916 h 329609"/>
                <a:gd name="connsiteX22" fmla="*/ 520995 w 1584251"/>
                <a:gd name="connsiteY22" fmla="*/ 265814 h 329609"/>
                <a:gd name="connsiteX23" fmla="*/ 574158 w 1584251"/>
                <a:gd name="connsiteY23" fmla="*/ 308344 h 329609"/>
                <a:gd name="connsiteX24" fmla="*/ 637954 w 1584251"/>
                <a:gd name="connsiteY24" fmla="*/ 329609 h 329609"/>
                <a:gd name="connsiteX25" fmla="*/ 733647 w 1584251"/>
                <a:gd name="connsiteY25" fmla="*/ 318976 h 329609"/>
                <a:gd name="connsiteX26" fmla="*/ 765544 w 1584251"/>
                <a:gd name="connsiteY26" fmla="*/ 308344 h 329609"/>
                <a:gd name="connsiteX27" fmla="*/ 850605 w 1584251"/>
                <a:gd name="connsiteY27" fmla="*/ 244548 h 329609"/>
                <a:gd name="connsiteX28" fmla="*/ 861237 w 1584251"/>
                <a:gd name="connsiteY28" fmla="*/ 212651 h 329609"/>
                <a:gd name="connsiteX29" fmla="*/ 893135 w 1584251"/>
                <a:gd name="connsiteY29" fmla="*/ 148855 h 329609"/>
                <a:gd name="connsiteX30" fmla="*/ 850605 w 1584251"/>
                <a:gd name="connsiteY30" fmla="*/ 42530 h 329609"/>
                <a:gd name="connsiteX31" fmla="*/ 786809 w 1584251"/>
                <a:gd name="connsiteY31" fmla="*/ 53162 h 329609"/>
                <a:gd name="connsiteX32" fmla="*/ 754912 w 1584251"/>
                <a:gd name="connsiteY32" fmla="*/ 116958 h 329609"/>
                <a:gd name="connsiteX33" fmla="*/ 776177 w 1584251"/>
                <a:gd name="connsiteY33" fmla="*/ 244548 h 329609"/>
                <a:gd name="connsiteX34" fmla="*/ 797442 w 1584251"/>
                <a:gd name="connsiteY34" fmla="*/ 265814 h 329609"/>
                <a:gd name="connsiteX35" fmla="*/ 818707 w 1584251"/>
                <a:gd name="connsiteY35" fmla="*/ 297711 h 329609"/>
                <a:gd name="connsiteX36" fmla="*/ 850605 w 1584251"/>
                <a:gd name="connsiteY36" fmla="*/ 308344 h 329609"/>
                <a:gd name="connsiteX37" fmla="*/ 1084521 w 1584251"/>
                <a:gd name="connsiteY37" fmla="*/ 297711 h 329609"/>
                <a:gd name="connsiteX38" fmla="*/ 1116419 w 1584251"/>
                <a:gd name="connsiteY38" fmla="*/ 287079 h 329609"/>
                <a:gd name="connsiteX39" fmla="*/ 1169582 w 1584251"/>
                <a:gd name="connsiteY39" fmla="*/ 233916 h 329609"/>
                <a:gd name="connsiteX40" fmla="*/ 1190847 w 1584251"/>
                <a:gd name="connsiteY40" fmla="*/ 202018 h 329609"/>
                <a:gd name="connsiteX41" fmla="*/ 1201479 w 1584251"/>
                <a:gd name="connsiteY41" fmla="*/ 63795 h 329609"/>
                <a:gd name="connsiteX42" fmla="*/ 1169582 w 1584251"/>
                <a:gd name="connsiteY42" fmla="*/ 31897 h 329609"/>
                <a:gd name="connsiteX43" fmla="*/ 1137684 w 1584251"/>
                <a:gd name="connsiteY43" fmla="*/ 21265 h 329609"/>
                <a:gd name="connsiteX44" fmla="*/ 1095154 w 1584251"/>
                <a:gd name="connsiteY44" fmla="*/ 31897 h 329609"/>
                <a:gd name="connsiteX45" fmla="*/ 1084521 w 1584251"/>
                <a:gd name="connsiteY45" fmla="*/ 233916 h 329609"/>
                <a:gd name="connsiteX46" fmla="*/ 1095154 w 1584251"/>
                <a:gd name="connsiteY46" fmla="*/ 265814 h 329609"/>
                <a:gd name="connsiteX47" fmla="*/ 1127051 w 1584251"/>
                <a:gd name="connsiteY47" fmla="*/ 287079 h 329609"/>
                <a:gd name="connsiteX48" fmla="*/ 1190847 w 1584251"/>
                <a:gd name="connsiteY48" fmla="*/ 308344 h 329609"/>
                <a:gd name="connsiteX49" fmla="*/ 1307805 w 1584251"/>
                <a:gd name="connsiteY49" fmla="*/ 297711 h 329609"/>
                <a:gd name="connsiteX50" fmla="*/ 1339702 w 1584251"/>
                <a:gd name="connsiteY50" fmla="*/ 276446 h 329609"/>
                <a:gd name="connsiteX51" fmla="*/ 1382233 w 1584251"/>
                <a:gd name="connsiteY51" fmla="*/ 223283 h 329609"/>
                <a:gd name="connsiteX52" fmla="*/ 1414130 w 1584251"/>
                <a:gd name="connsiteY52" fmla="*/ 191386 h 329609"/>
                <a:gd name="connsiteX53" fmla="*/ 1584251 w 1584251"/>
                <a:gd name="connsiteY53" fmla="*/ 180753 h 32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584251" h="329609">
                  <a:moveTo>
                    <a:pt x="0" y="159488"/>
                  </a:moveTo>
                  <a:cubicBezTo>
                    <a:pt x="17721" y="163032"/>
                    <a:pt x="35091" y="170121"/>
                    <a:pt x="53163" y="170121"/>
                  </a:cubicBezTo>
                  <a:cubicBezTo>
                    <a:pt x="116732" y="170121"/>
                    <a:pt x="190766" y="158058"/>
                    <a:pt x="255182" y="148855"/>
                  </a:cubicBezTo>
                  <a:cubicBezTo>
                    <a:pt x="265814" y="145311"/>
                    <a:pt x="278328" y="145224"/>
                    <a:pt x="287079" y="138223"/>
                  </a:cubicBezTo>
                  <a:cubicBezTo>
                    <a:pt x="322411" y="109957"/>
                    <a:pt x="313915" y="57722"/>
                    <a:pt x="297712" y="21265"/>
                  </a:cubicBezTo>
                  <a:cubicBezTo>
                    <a:pt x="293160" y="11023"/>
                    <a:pt x="276447" y="14176"/>
                    <a:pt x="265814" y="10632"/>
                  </a:cubicBezTo>
                  <a:cubicBezTo>
                    <a:pt x="255181" y="14176"/>
                    <a:pt x="241841" y="13340"/>
                    <a:pt x="233916" y="21265"/>
                  </a:cubicBezTo>
                  <a:cubicBezTo>
                    <a:pt x="225991" y="29190"/>
                    <a:pt x="223284" y="41955"/>
                    <a:pt x="223284" y="53162"/>
                  </a:cubicBezTo>
                  <a:cubicBezTo>
                    <a:pt x="223284" y="66902"/>
                    <a:pt x="231454" y="135918"/>
                    <a:pt x="244549" y="159488"/>
                  </a:cubicBezTo>
                  <a:cubicBezTo>
                    <a:pt x="256961" y="181829"/>
                    <a:pt x="272902" y="202018"/>
                    <a:pt x="287079" y="223283"/>
                  </a:cubicBezTo>
                  <a:cubicBezTo>
                    <a:pt x="294167" y="233916"/>
                    <a:pt x="297711" y="248093"/>
                    <a:pt x="308344" y="255181"/>
                  </a:cubicBezTo>
                  <a:cubicBezTo>
                    <a:pt x="318977" y="262269"/>
                    <a:pt x="328565" y="271256"/>
                    <a:pt x="340242" y="276446"/>
                  </a:cubicBezTo>
                  <a:cubicBezTo>
                    <a:pt x="360725" y="285550"/>
                    <a:pt x="404037" y="297711"/>
                    <a:pt x="404037" y="297711"/>
                  </a:cubicBezTo>
                  <a:cubicBezTo>
                    <a:pt x="453656" y="294167"/>
                    <a:pt x="503905" y="295724"/>
                    <a:pt x="552893" y="287079"/>
                  </a:cubicBezTo>
                  <a:cubicBezTo>
                    <a:pt x="565477" y="284858"/>
                    <a:pt x="578018" y="276650"/>
                    <a:pt x="584791" y="265814"/>
                  </a:cubicBezTo>
                  <a:cubicBezTo>
                    <a:pt x="596671" y="246806"/>
                    <a:pt x="606056" y="202018"/>
                    <a:pt x="606056" y="202018"/>
                  </a:cubicBezTo>
                  <a:cubicBezTo>
                    <a:pt x="602512" y="159488"/>
                    <a:pt x="601063" y="116731"/>
                    <a:pt x="595423" y="74428"/>
                  </a:cubicBezTo>
                  <a:cubicBezTo>
                    <a:pt x="593942" y="63319"/>
                    <a:pt x="592716" y="50455"/>
                    <a:pt x="584791" y="42530"/>
                  </a:cubicBezTo>
                  <a:cubicBezTo>
                    <a:pt x="566719" y="24458"/>
                    <a:pt x="520995" y="0"/>
                    <a:pt x="520995" y="0"/>
                  </a:cubicBezTo>
                  <a:cubicBezTo>
                    <a:pt x="510363" y="3544"/>
                    <a:pt x="497023" y="2707"/>
                    <a:pt x="489098" y="10632"/>
                  </a:cubicBezTo>
                  <a:cubicBezTo>
                    <a:pt x="481173" y="18557"/>
                    <a:pt x="478465" y="31322"/>
                    <a:pt x="478465" y="42530"/>
                  </a:cubicBezTo>
                  <a:cubicBezTo>
                    <a:pt x="478465" y="197544"/>
                    <a:pt x="462298" y="161817"/>
                    <a:pt x="510363" y="233916"/>
                  </a:cubicBezTo>
                  <a:cubicBezTo>
                    <a:pt x="513907" y="244549"/>
                    <a:pt x="515229" y="256203"/>
                    <a:pt x="520995" y="265814"/>
                  </a:cubicBezTo>
                  <a:cubicBezTo>
                    <a:pt x="529028" y="279202"/>
                    <a:pt x="562307" y="303077"/>
                    <a:pt x="574158" y="308344"/>
                  </a:cubicBezTo>
                  <a:cubicBezTo>
                    <a:pt x="594642" y="317448"/>
                    <a:pt x="637954" y="329609"/>
                    <a:pt x="637954" y="329609"/>
                  </a:cubicBezTo>
                  <a:cubicBezTo>
                    <a:pt x="669852" y="326065"/>
                    <a:pt x="701990" y="324252"/>
                    <a:pt x="733647" y="318976"/>
                  </a:cubicBezTo>
                  <a:cubicBezTo>
                    <a:pt x="744702" y="317134"/>
                    <a:pt x="755747" y="313787"/>
                    <a:pt x="765544" y="308344"/>
                  </a:cubicBezTo>
                  <a:cubicBezTo>
                    <a:pt x="819649" y="278286"/>
                    <a:pt x="818341" y="276813"/>
                    <a:pt x="850605" y="244548"/>
                  </a:cubicBezTo>
                  <a:cubicBezTo>
                    <a:pt x="854149" y="233916"/>
                    <a:pt x="856225" y="222675"/>
                    <a:pt x="861237" y="212651"/>
                  </a:cubicBezTo>
                  <a:cubicBezTo>
                    <a:pt x="902462" y="130200"/>
                    <a:pt x="866407" y="229035"/>
                    <a:pt x="893135" y="148855"/>
                  </a:cubicBezTo>
                  <a:cubicBezTo>
                    <a:pt x="889684" y="121250"/>
                    <a:pt x="902356" y="48280"/>
                    <a:pt x="850605" y="42530"/>
                  </a:cubicBezTo>
                  <a:cubicBezTo>
                    <a:pt x="829178" y="40149"/>
                    <a:pt x="808074" y="49618"/>
                    <a:pt x="786809" y="53162"/>
                  </a:cubicBezTo>
                  <a:cubicBezTo>
                    <a:pt x="776057" y="69291"/>
                    <a:pt x="754912" y="94946"/>
                    <a:pt x="754912" y="116958"/>
                  </a:cubicBezTo>
                  <a:cubicBezTo>
                    <a:pt x="754912" y="124667"/>
                    <a:pt x="759539" y="216819"/>
                    <a:pt x="776177" y="244548"/>
                  </a:cubicBezTo>
                  <a:cubicBezTo>
                    <a:pt x="781335" y="253144"/>
                    <a:pt x="791180" y="257986"/>
                    <a:pt x="797442" y="265814"/>
                  </a:cubicBezTo>
                  <a:cubicBezTo>
                    <a:pt x="805425" y="275792"/>
                    <a:pt x="808729" y="289728"/>
                    <a:pt x="818707" y="297711"/>
                  </a:cubicBezTo>
                  <a:cubicBezTo>
                    <a:pt x="827459" y="304712"/>
                    <a:pt x="839972" y="304800"/>
                    <a:pt x="850605" y="308344"/>
                  </a:cubicBezTo>
                  <a:cubicBezTo>
                    <a:pt x="928577" y="304800"/>
                    <a:pt x="1006717" y="303935"/>
                    <a:pt x="1084521" y="297711"/>
                  </a:cubicBezTo>
                  <a:cubicBezTo>
                    <a:pt x="1095693" y="296817"/>
                    <a:pt x="1107453" y="293804"/>
                    <a:pt x="1116419" y="287079"/>
                  </a:cubicBezTo>
                  <a:cubicBezTo>
                    <a:pt x="1136468" y="272042"/>
                    <a:pt x="1155681" y="254768"/>
                    <a:pt x="1169582" y="233916"/>
                  </a:cubicBezTo>
                  <a:lnTo>
                    <a:pt x="1190847" y="202018"/>
                  </a:lnTo>
                  <a:cubicBezTo>
                    <a:pt x="1209937" y="144749"/>
                    <a:pt x="1226575" y="126535"/>
                    <a:pt x="1201479" y="63795"/>
                  </a:cubicBezTo>
                  <a:cubicBezTo>
                    <a:pt x="1195895" y="49834"/>
                    <a:pt x="1182093" y="40238"/>
                    <a:pt x="1169582" y="31897"/>
                  </a:cubicBezTo>
                  <a:cubicBezTo>
                    <a:pt x="1160257" y="25680"/>
                    <a:pt x="1148317" y="24809"/>
                    <a:pt x="1137684" y="21265"/>
                  </a:cubicBezTo>
                  <a:cubicBezTo>
                    <a:pt x="1123507" y="24809"/>
                    <a:pt x="1108224" y="25362"/>
                    <a:pt x="1095154" y="31897"/>
                  </a:cubicBezTo>
                  <a:cubicBezTo>
                    <a:pt x="1029407" y="64770"/>
                    <a:pt x="1084151" y="230213"/>
                    <a:pt x="1084521" y="233916"/>
                  </a:cubicBezTo>
                  <a:cubicBezTo>
                    <a:pt x="1085636" y="245068"/>
                    <a:pt x="1088153" y="257062"/>
                    <a:pt x="1095154" y="265814"/>
                  </a:cubicBezTo>
                  <a:cubicBezTo>
                    <a:pt x="1103137" y="275792"/>
                    <a:pt x="1115374" y="281889"/>
                    <a:pt x="1127051" y="287079"/>
                  </a:cubicBezTo>
                  <a:cubicBezTo>
                    <a:pt x="1147535" y="296183"/>
                    <a:pt x="1190847" y="308344"/>
                    <a:pt x="1190847" y="308344"/>
                  </a:cubicBezTo>
                  <a:cubicBezTo>
                    <a:pt x="1229833" y="304800"/>
                    <a:pt x="1269527" y="305914"/>
                    <a:pt x="1307805" y="297711"/>
                  </a:cubicBezTo>
                  <a:cubicBezTo>
                    <a:pt x="1320300" y="295033"/>
                    <a:pt x="1329724" y="284429"/>
                    <a:pt x="1339702" y="276446"/>
                  </a:cubicBezTo>
                  <a:cubicBezTo>
                    <a:pt x="1370640" y="251696"/>
                    <a:pt x="1354597" y="256446"/>
                    <a:pt x="1382233" y="223283"/>
                  </a:cubicBezTo>
                  <a:cubicBezTo>
                    <a:pt x="1391859" y="211732"/>
                    <a:pt x="1399493" y="194830"/>
                    <a:pt x="1414130" y="191386"/>
                  </a:cubicBezTo>
                  <a:cubicBezTo>
                    <a:pt x="1461467" y="180248"/>
                    <a:pt x="1528714" y="180753"/>
                    <a:pt x="1584251" y="180753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810353" y="5351261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388193" y="5352484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915071" y="5277554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492910" y="5282668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783137" y="5279836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60976" y="5279836"/>
              <a:ext cx="30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</p:grpSp>
      <p:sp>
        <p:nvSpPr>
          <p:cNvPr id="9" name="Cross 8"/>
          <p:cNvSpPr/>
          <p:nvPr/>
        </p:nvSpPr>
        <p:spPr>
          <a:xfrm>
            <a:off x="8482844" y="5270321"/>
            <a:ext cx="384397" cy="378204"/>
          </a:xfrm>
          <a:prstGeom prst="plus">
            <a:avLst>
              <a:gd name="adj" fmla="val 4220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apezoid 13"/>
          <p:cNvSpPr/>
          <p:nvPr/>
        </p:nvSpPr>
        <p:spPr>
          <a:xfrm rot="10800000">
            <a:off x="4191001" y="1371601"/>
            <a:ext cx="3938823" cy="592921"/>
          </a:xfrm>
          <a:prstGeom prst="trapezoid">
            <a:avLst>
              <a:gd name="adj" fmla="val 9962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3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4" grpId="0" animBg="1"/>
      <p:bldP spid="25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4654550" cy="1143000"/>
          </a:xfrm>
        </p:spPr>
        <p:txBody>
          <a:bodyPr/>
          <a:lstStyle/>
          <a:p>
            <a:r>
              <a:rPr lang="en-US" dirty="0" smtClean="0"/>
              <a:t>A Moveable Qubit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97159" y="1300960"/>
            <a:ext cx="4401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“Quantum CCD” Ion QI Processor</a:t>
            </a:r>
            <a:endParaRPr lang="en-US" sz="2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81" y="1762625"/>
            <a:ext cx="4728385" cy="35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monroelab\Downloads\shor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35" y="2552645"/>
            <a:ext cx="4114800" cy="12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75437" y="1963093"/>
            <a:ext cx="348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Shuttling in a surface trap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9016086" y="3869841"/>
            <a:ext cx="192405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>
                <a:cs typeface="Times New Roman" pitchFamily="18" charset="0"/>
              </a:rPr>
              <a:t>- GTRI QS group</a:t>
            </a:r>
            <a:endParaRPr lang="en-US" altLang="en-US" sz="2000" dirty="0"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30550" y="5426495"/>
            <a:ext cx="263141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cs typeface="Times New Roman" pitchFamily="18" charset="0"/>
              </a:rPr>
              <a:t>- NIST Ion Storage group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70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5125"/>
            <a:ext cx="10541000" cy="1325563"/>
          </a:xfrm>
        </p:spPr>
        <p:txBody>
          <a:bodyPr/>
          <a:lstStyle/>
          <a:p>
            <a:r>
              <a:rPr lang="en-US" dirty="0" smtClean="0"/>
              <a:t>Wiring Matters: </a:t>
            </a:r>
            <a:br>
              <a:rPr lang="en-US" dirty="0" smtClean="0"/>
            </a:br>
            <a:r>
              <a:rPr lang="en-US" dirty="0" smtClean="0"/>
              <a:t>    Superconductors    vs.      Trapped Ions</a:t>
            </a:r>
            <a:endParaRPr lang="en-US" dirty="0"/>
          </a:p>
        </p:txBody>
      </p:sp>
      <p:pic>
        <p:nvPicPr>
          <p:cNvPr id="6146" name="Picture 2" descr="Image result for photonic quantum compu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690688"/>
            <a:ext cx="7880350" cy="447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050" y="6211669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Experimental Comparison of Two Quantum Computing Architectures</a:t>
            </a:r>
            <a:r>
              <a:rPr lang="en-US" dirty="0"/>
              <a:t>,” N. M. </a:t>
            </a:r>
            <a:r>
              <a:rPr lang="en-US" dirty="0" err="1"/>
              <a:t>Linke</a:t>
            </a:r>
            <a:r>
              <a:rPr lang="en-US" dirty="0" smtClean="0"/>
              <a:t>, et. al.</a:t>
            </a:r>
            <a:r>
              <a:rPr lang="en-US" dirty="0"/>
              <a:t> 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Proceedings of the National Academies of Science </a:t>
            </a:r>
            <a:r>
              <a:rPr lang="en-US" dirty="0">
                <a:hlinkClick r:id="rId4"/>
              </a:rPr>
              <a:t>114, 13 (2017).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8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0"/>
            <a:ext cx="10515600" cy="1325563"/>
          </a:xfrm>
        </p:spPr>
        <p:txBody>
          <a:bodyPr/>
          <a:lstStyle/>
          <a:p>
            <a:r>
              <a:rPr lang="en-US" dirty="0" smtClean="0"/>
              <a:t>Photonic Quantum Computing</a:t>
            </a:r>
            <a:endParaRPr lang="en-US" dirty="0"/>
          </a:p>
        </p:txBody>
      </p:sp>
      <p:pic>
        <p:nvPicPr>
          <p:cNvPr id="7172" name="Picture 4" descr="Image result for photonic quantum compu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822" y="1573212"/>
            <a:ext cx="7612803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8150" y="4658191"/>
            <a:ext cx="1657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Photons</a:t>
            </a:r>
            <a:endParaRPr lang="en-US" sz="28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232150" y="4406900"/>
            <a:ext cx="3041650" cy="5129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82239" y="1941349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 Qubit Gates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32150" y="2202959"/>
            <a:ext cx="4216400" cy="9465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10061" y="2757046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 Qubit Gates</a:t>
            </a:r>
            <a:endParaRPr lang="en-US" sz="28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75000" y="3018656"/>
            <a:ext cx="3790950" cy="5436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21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cdn.technologyreview.com/i/images/3310045027169256aff1bo.jpg?sw=1667&amp;cx=0&amp;cy=0&amp;cw=1667&amp;ch=249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12098" r="8524" b="4138"/>
          <a:stretch/>
        </p:blipFill>
        <p:spPr bwMode="auto">
          <a:xfrm>
            <a:off x="7371021" y="305200"/>
            <a:ext cx="4121150" cy="622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585" y="219624"/>
            <a:ext cx="7756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Superconducting Qubits: IBM</a:t>
            </a:r>
            <a:endParaRPr lang="en-US" sz="3600" dirty="0"/>
          </a:p>
        </p:txBody>
      </p:sp>
      <p:pic>
        <p:nvPicPr>
          <p:cNvPr id="1026" name="Picture 2" descr="https://cdn.technologyreview.com/i/images/3466290351614fe92be3eo.jpg?sw=1180&amp;cx=0&amp;cy=0&amp;cw=5913&amp;ch=39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12" y="1194358"/>
            <a:ext cx="6678703" cy="44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502" y="6550223"/>
            <a:ext cx="2498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 Credit: MIT Tech Review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843268" y="5911972"/>
            <a:ext cx="404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Dilution Refrigerator (T &lt; 1 K inside)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200400" y="3949700"/>
            <a:ext cx="558800" cy="187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576777" y="2064725"/>
            <a:ext cx="3588488" cy="39067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83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technologyreview.com/i/images/34315884280bc0e7393d2o_0.jpg?sw=3504&amp;cx=0&amp;cy=0&amp;cw=3504&amp;ch=23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45" y="1064178"/>
            <a:ext cx="8022266" cy="53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7585" y="219624"/>
            <a:ext cx="7756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Superconducting Qubits: IBM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12381" y="1228060"/>
            <a:ext cx="2248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Qubits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70860" y="3001925"/>
            <a:ext cx="2248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Control Wires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070650" y="595735"/>
            <a:ext cx="328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Qubit Connection Wires</a:t>
            </a:r>
            <a:endParaRPr lang="en-US" sz="2400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>
            <a:off x="6741044" y="826568"/>
            <a:ext cx="329606" cy="10926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99391" y="1458892"/>
            <a:ext cx="2732567" cy="885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099391" y="2838893"/>
            <a:ext cx="1887279" cy="3938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3502" y="6550223"/>
            <a:ext cx="2498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 Credit: MIT Tech Review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6534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10515600" cy="1325563"/>
          </a:xfrm>
        </p:spPr>
        <p:txBody>
          <a:bodyPr/>
          <a:lstStyle/>
          <a:p>
            <a:r>
              <a:rPr lang="en-US" dirty="0" smtClean="0"/>
              <a:t>Ion Trap Hardware</a:t>
            </a:r>
            <a:endParaRPr lang="en-US" dirty="0"/>
          </a:p>
        </p:txBody>
      </p:sp>
      <p:pic>
        <p:nvPicPr>
          <p:cNvPr id="3074" name="Picture 2" descr="Fig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32"/>
          <a:stretch/>
        </p:blipFill>
        <p:spPr bwMode="auto">
          <a:xfrm>
            <a:off x="6425195" y="1325563"/>
            <a:ext cx="5589006" cy="371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54800" y="5156200"/>
            <a:ext cx="467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“High Optical Access”: HOA 2 Trap</a:t>
            </a:r>
          </a:p>
          <a:p>
            <a:r>
              <a:rPr lang="en-US" sz="2400" dirty="0" smtClean="0"/>
              <a:t>Sandia National Labs</a:t>
            </a:r>
            <a:endParaRPr lang="en-US" sz="2400" dirty="0"/>
          </a:p>
        </p:txBody>
      </p:sp>
      <p:pic>
        <p:nvPicPr>
          <p:cNvPr id="3076" name="Picture 4" descr="Image result for sandia hoa ion tra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 b="53373"/>
          <a:stretch/>
        </p:blipFill>
        <p:spPr bwMode="auto">
          <a:xfrm>
            <a:off x="618121" y="1816100"/>
            <a:ext cx="5319081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100" y="5156200"/>
            <a:ext cx="3841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Levitated Ion String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4307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0"/>
            <a:ext cx="10515600" cy="1325563"/>
          </a:xfrm>
        </p:spPr>
        <p:txBody>
          <a:bodyPr/>
          <a:lstStyle/>
          <a:p>
            <a:r>
              <a:rPr lang="en-US" dirty="0" smtClean="0"/>
              <a:t>Ion Trap Hardware</a:t>
            </a:r>
            <a:endParaRPr lang="en-US" dirty="0"/>
          </a:p>
        </p:txBody>
      </p:sp>
      <p:pic>
        <p:nvPicPr>
          <p:cNvPr id="3" name="Picture 9" descr="X:\Users\Harvey\Talks\IMG_2053.JPG"/>
          <p:cNvPicPr>
            <a:picLocks noChangeAspect="1" noChangeArrowheads="1"/>
          </p:cNvPicPr>
          <p:nvPr/>
        </p:nvPicPr>
        <p:blipFill rotWithShape="1">
          <a:blip r:embed="rId2" cstate="print"/>
          <a:srcRect t="25732"/>
          <a:stretch/>
        </p:blipFill>
        <p:spPr bwMode="auto">
          <a:xfrm>
            <a:off x="5637861" y="339684"/>
            <a:ext cx="6274739" cy="621351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10756" y="5524500"/>
            <a:ext cx="448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Optics for delivering laser light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82750" y="4000500"/>
            <a:ext cx="371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Windows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682750" y="2476500"/>
            <a:ext cx="371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Ultrahigh-Vacuum Chamber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499100" y="4965700"/>
            <a:ext cx="1543050" cy="7429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473700" y="3943350"/>
            <a:ext cx="2616200" cy="2879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</p:cNvCxnSpPr>
          <p:nvPr/>
        </p:nvCxnSpPr>
        <p:spPr>
          <a:xfrm flipV="1">
            <a:off x="5393856" y="2707332"/>
            <a:ext cx="2905594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9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28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Ingredients for an RF Ion Trap</a:t>
            </a:r>
            <a:endParaRPr lang="en-US" sz="3600" dirty="0"/>
          </a:p>
        </p:txBody>
      </p:sp>
      <p:pic>
        <p:nvPicPr>
          <p:cNvPr id="4" name="Picture 4" descr="DSCF3269"/>
          <p:cNvPicPr>
            <a:picLocks noChangeAspect="1" noChangeArrowheads="1"/>
          </p:cNvPicPr>
          <p:nvPr/>
        </p:nvPicPr>
        <p:blipFill rotWithShape="1">
          <a:blip r:embed="rId3" cstate="print"/>
          <a:srcRect l="14373" r="32023"/>
          <a:stretch/>
        </p:blipFill>
        <p:spPr bwMode="auto">
          <a:xfrm>
            <a:off x="4343401" y="1295400"/>
            <a:ext cx="3431097" cy="479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33600" y="152400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 Frequency Amplifier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62400" y="1752601"/>
            <a:ext cx="1828800" cy="4177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54006" y="165790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Ultra-high vacuum pump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162800" y="1961466"/>
            <a:ext cx="1143000" cy="8579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31635" y="289560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Vacuum chamber with window ports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400800" y="3218766"/>
            <a:ext cx="1905000" cy="11811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31666" y="381249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Microscope Objective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6324600" y="4135657"/>
            <a:ext cx="2007066" cy="6384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23176" y="282031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Ion Trap Electrodes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980576" y="3009900"/>
            <a:ext cx="2078372" cy="1638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81200" y="457200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Delivery Optics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581400" y="4774079"/>
            <a:ext cx="1752600" cy="99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617752" y="4891506"/>
            <a:ext cx="2706848" cy="594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155196" y="5184578"/>
            <a:ext cx="2233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+ 4 Laser Systems  (Not Shown)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94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oid 5"/>
          <p:cNvSpPr/>
          <p:nvPr/>
        </p:nvSpPr>
        <p:spPr>
          <a:xfrm>
            <a:off x="4191001" y="2516167"/>
            <a:ext cx="3938823" cy="592921"/>
          </a:xfrm>
          <a:prstGeom prst="trapezoid">
            <a:avLst>
              <a:gd name="adj" fmla="val 9962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311" y="0"/>
            <a:ext cx="8229600" cy="1143000"/>
          </a:xfrm>
        </p:spPr>
        <p:txBody>
          <a:bodyPr/>
          <a:lstStyle/>
          <a:p>
            <a:r>
              <a:rPr lang="en-US" dirty="0" smtClean="0"/>
              <a:t>Loading and Cooling Ions</a:t>
            </a:r>
            <a:endParaRPr lang="en-US" dirty="0"/>
          </a:p>
        </p:txBody>
      </p:sp>
      <p:sp>
        <p:nvSpPr>
          <p:cNvPr id="8" name="Isosceles Triangle 7"/>
          <p:cNvSpPr/>
          <p:nvPr/>
        </p:nvSpPr>
        <p:spPr>
          <a:xfrm rot="5400000">
            <a:off x="3968215" y="2053298"/>
            <a:ext cx="978970" cy="5334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16200000">
            <a:off x="7373638" y="2058891"/>
            <a:ext cx="978970" cy="5334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 rot="7274731">
            <a:off x="6743163" y="1132512"/>
            <a:ext cx="381000" cy="3263476"/>
          </a:xfrm>
          <a:prstGeom prst="triangle">
            <a:avLst>
              <a:gd name="adj" fmla="val 49317"/>
            </a:avLst>
          </a:prstGeom>
          <a:gradFill>
            <a:gsLst>
              <a:gs pos="61000">
                <a:schemeClr val="accent2">
                  <a:tint val="50000"/>
                  <a:satMod val="300000"/>
                </a:schemeClr>
              </a:gs>
              <a:gs pos="22000">
                <a:schemeClr val="accent2">
                  <a:tint val="37000"/>
                  <a:satMod val="300000"/>
                </a:schemeClr>
              </a:gs>
              <a:gs pos="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/>
          <p:cNvSpPr/>
          <p:nvPr/>
        </p:nvSpPr>
        <p:spPr>
          <a:xfrm rot="18005989">
            <a:off x="8577175" y="2855937"/>
            <a:ext cx="143510" cy="1835153"/>
          </a:xfrm>
          <a:prstGeom prst="can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067092" y="2545205"/>
            <a:ext cx="160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Neutral Atom Oven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8915401" y="3183622"/>
            <a:ext cx="457201" cy="5898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7785989" y="3249967"/>
            <a:ext cx="228600" cy="2286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>
                <a:shade val="50000"/>
              </a:schemeClr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>
            <a:bevelT w="1143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185730">
            <a:off x="3022992" y="2763425"/>
            <a:ext cx="5023756" cy="124532"/>
          </a:xfrm>
          <a:prstGeom prst="rightArrow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apezoid 4"/>
          <p:cNvSpPr/>
          <p:nvPr/>
        </p:nvSpPr>
        <p:spPr>
          <a:xfrm rot="10800000">
            <a:off x="4191001" y="1524001"/>
            <a:ext cx="3938823" cy="592921"/>
          </a:xfrm>
          <a:prstGeom prst="trapezoid">
            <a:avLst>
              <a:gd name="adj" fmla="val 9962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905000" y="4419601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Photoionization Laser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07709" y="2101776"/>
            <a:ext cx="25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84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81679E-7 L -0.19167 -0.1554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777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4" grpId="0" animBg="1"/>
      <p:bldP spid="4" grpId="1" animBg="1"/>
      <p:bldP spid="27" grpId="0" animBg="1"/>
      <p:bldP spid="27" grpId="1" animBg="1"/>
      <p:bldP spid="2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3352801" y="3744152"/>
            <a:ext cx="5168445" cy="2735879"/>
            <a:chOff x="1828800" y="3744151"/>
            <a:chExt cx="5168445" cy="2735879"/>
          </a:xfrm>
        </p:grpSpPr>
        <p:grpSp>
          <p:nvGrpSpPr>
            <p:cNvPr id="36" name="Group 35"/>
            <p:cNvGrpSpPr/>
            <p:nvPr/>
          </p:nvGrpSpPr>
          <p:grpSpPr>
            <a:xfrm>
              <a:off x="1828800" y="3744151"/>
              <a:ext cx="5168445" cy="2735879"/>
              <a:chOff x="1828800" y="3744151"/>
              <a:chExt cx="5168445" cy="273587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2073001" y="3744151"/>
                <a:ext cx="4924244" cy="2735879"/>
                <a:chOff x="2771956" y="4572000"/>
                <a:chExt cx="3728910" cy="1937391"/>
              </a:xfrm>
            </p:grpSpPr>
            <p:pic>
              <p:nvPicPr>
                <p:cNvPr id="1026" name="Picture 2" descr="http://www.globalspec.com/ImageRepository/LearnMore/20131/Visible%20spectrumb4a51119b4694d90a49ee0c0004a4da0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71956" y="4729482"/>
                  <a:ext cx="3728910" cy="17799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2771956" y="4572000"/>
                  <a:ext cx="3728910" cy="1143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3242345" y="4953000"/>
                <a:ext cx="0" cy="1143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933700" y="4958711"/>
                <a:ext cx="0" cy="1143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6705600" y="4958711"/>
                <a:ext cx="0" cy="1143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1905000" y="3744151"/>
                <a:ext cx="1028700" cy="119541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1905000" y="3744151"/>
                <a:ext cx="4700823" cy="121456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 rot="868893">
                <a:off x="3894425" y="4163910"/>
                <a:ext cx="228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Repump</a:t>
                </a:r>
                <a:r>
                  <a:rPr lang="en-US" dirty="0"/>
                  <a:t> Laser</a:t>
                </a:r>
                <a:endParaRPr lang="en-US" dirty="0"/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>
                <a:off x="1828800" y="4813203"/>
                <a:ext cx="1371600" cy="25272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 rot="629852">
              <a:off x="1849318" y="4912042"/>
              <a:ext cx="7963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399 nm</a:t>
              </a:r>
              <a:endParaRPr lang="en-US" sz="1400" dirty="0"/>
            </a:p>
          </p:txBody>
        </p:sp>
        <p:sp>
          <p:nvSpPr>
            <p:cNvPr id="40" name="TextBox 39"/>
            <p:cNvSpPr txBox="1"/>
            <p:nvPr/>
          </p:nvSpPr>
          <p:spPr>
            <a:xfrm rot="2916777">
              <a:off x="1819506" y="4220450"/>
              <a:ext cx="7963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369 nm</a:t>
              </a:r>
              <a:endParaRPr lang="en-US" sz="1400" dirty="0"/>
            </a:p>
          </p:txBody>
        </p:sp>
        <p:sp>
          <p:nvSpPr>
            <p:cNvPr id="41" name="TextBox 40"/>
            <p:cNvSpPr txBox="1"/>
            <p:nvPr/>
          </p:nvSpPr>
          <p:spPr>
            <a:xfrm rot="888386">
              <a:off x="4085554" y="4448072"/>
              <a:ext cx="7963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935 nm</a:t>
              </a:r>
              <a:endParaRPr lang="en-US" sz="1400" dirty="0"/>
            </a:p>
          </p:txBody>
        </p:sp>
      </p:grpSp>
      <p:sp>
        <p:nvSpPr>
          <p:cNvPr id="6" name="Trapezoid 5"/>
          <p:cNvSpPr/>
          <p:nvPr/>
        </p:nvSpPr>
        <p:spPr>
          <a:xfrm>
            <a:off x="4191001" y="2516167"/>
            <a:ext cx="3938823" cy="592921"/>
          </a:xfrm>
          <a:prstGeom prst="trapezoid">
            <a:avLst>
              <a:gd name="adj" fmla="val 9962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311" y="0"/>
            <a:ext cx="8229600" cy="1143000"/>
          </a:xfrm>
        </p:spPr>
        <p:txBody>
          <a:bodyPr/>
          <a:lstStyle/>
          <a:p>
            <a:r>
              <a:rPr lang="en-US" dirty="0" smtClean="0"/>
              <a:t>Loading and Cooling Ions</a:t>
            </a:r>
            <a:endParaRPr lang="en-US" dirty="0"/>
          </a:p>
        </p:txBody>
      </p:sp>
      <p:sp>
        <p:nvSpPr>
          <p:cNvPr id="8" name="Isosceles Triangle 7"/>
          <p:cNvSpPr/>
          <p:nvPr/>
        </p:nvSpPr>
        <p:spPr>
          <a:xfrm rot="5400000">
            <a:off x="3968215" y="2053298"/>
            <a:ext cx="978970" cy="5334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16200000">
            <a:off x="7373638" y="2058891"/>
            <a:ext cx="978970" cy="5334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/>
          <p:cNvSpPr/>
          <p:nvPr/>
        </p:nvSpPr>
        <p:spPr>
          <a:xfrm rot="18005989">
            <a:off x="8577175" y="2855937"/>
            <a:ext cx="143510" cy="1835153"/>
          </a:xfrm>
          <a:prstGeom prst="can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067092" y="2545205"/>
            <a:ext cx="160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Neutral Atom Oven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8915401" y="3183622"/>
            <a:ext cx="457201" cy="5898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007709" y="2101776"/>
            <a:ext cx="255726" cy="369332"/>
            <a:chOff x="4483709" y="2101776"/>
            <a:chExt cx="255726" cy="369332"/>
          </a:xfrm>
        </p:grpSpPr>
        <p:sp>
          <p:nvSpPr>
            <p:cNvPr id="4" name="Oval 3"/>
            <p:cNvSpPr/>
            <p:nvPr/>
          </p:nvSpPr>
          <p:spPr>
            <a:xfrm>
              <a:off x="4510835" y="218892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83709" y="2101776"/>
              <a:ext cx="255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en-US" dirty="0"/>
            </a:p>
          </p:txBody>
        </p:sp>
      </p:grpSp>
      <p:sp>
        <p:nvSpPr>
          <p:cNvPr id="17" name="Right Arrow 16"/>
          <p:cNvSpPr/>
          <p:nvPr/>
        </p:nvSpPr>
        <p:spPr>
          <a:xfrm rot="20255120">
            <a:off x="3422933" y="2244637"/>
            <a:ext cx="5410024" cy="158926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905000" y="4419601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Photoionization Laser</a:t>
            </a:r>
            <a:endParaRPr lang="en-US" dirty="0"/>
          </a:p>
        </p:txBody>
      </p:sp>
      <p:sp>
        <p:nvSpPr>
          <p:cNvPr id="5" name="Trapezoid 4"/>
          <p:cNvSpPr/>
          <p:nvPr/>
        </p:nvSpPr>
        <p:spPr>
          <a:xfrm rot="10800000">
            <a:off x="4191001" y="1524001"/>
            <a:ext cx="3938823" cy="592921"/>
          </a:xfrm>
          <a:prstGeom prst="trapezoid">
            <a:avLst>
              <a:gd name="adj" fmla="val 9962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30167" y="3191536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Doppler Cooling Laser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763001" y="5340175"/>
            <a:ext cx="1628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colors for Ytterbium (</a:t>
            </a:r>
            <a:r>
              <a:rPr lang="en-US" dirty="0" err="1"/>
              <a:t>Yb</a:t>
            </a:r>
            <a:r>
              <a:rPr lang="en-US" dirty="0"/>
              <a:t>)</a:t>
            </a:r>
            <a:endParaRPr lang="en-US" dirty="0"/>
          </a:p>
        </p:txBody>
      </p:sp>
      <p:sp>
        <p:nvSpPr>
          <p:cNvPr id="16" name="Explosion 1 15"/>
          <p:cNvSpPr/>
          <p:nvPr/>
        </p:nvSpPr>
        <p:spPr>
          <a:xfrm>
            <a:off x="5831215" y="1961693"/>
            <a:ext cx="715570" cy="683055"/>
          </a:xfrm>
          <a:prstGeom prst="irregularSeal1">
            <a:avLst/>
          </a:prstGeom>
          <a:solidFill>
            <a:schemeClr val="accent4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8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9584 -2.01249E-6 L 0.10416 -2.0124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4 -2.01249E-6 L 0.10416 -2.01249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3" presetClass="pat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2.01249E-6 L 0.05416 -2.01249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63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-2.01249E-6 L 0.0375 -2.01249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  <p:bldP spid="37" grpId="0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406</Words>
  <Application>Microsoft Office PowerPoint</Application>
  <PresentationFormat>Widescreen</PresentationFormat>
  <Paragraphs>131</Paragraphs>
  <Slides>17</Slides>
  <Notes>2</Notes>
  <HiddenSlides>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Times New Roman</vt:lpstr>
      <vt:lpstr>Office Theme</vt:lpstr>
      <vt:lpstr>Quantum Computing: Hardware</vt:lpstr>
      <vt:lpstr>Photonic Quantum Computing</vt:lpstr>
      <vt:lpstr>PowerPoint Presentation</vt:lpstr>
      <vt:lpstr>PowerPoint Presentation</vt:lpstr>
      <vt:lpstr>Ion Trap Hardware</vt:lpstr>
      <vt:lpstr>Ion Trap Hardware</vt:lpstr>
      <vt:lpstr>Ingredients for an RF Ion Trap</vt:lpstr>
      <vt:lpstr>Loading and Cooling Ions</vt:lpstr>
      <vt:lpstr>Loading and Cooling Ions</vt:lpstr>
      <vt:lpstr>Linear Chains of Ions</vt:lpstr>
      <vt:lpstr>Types of Ion Traps</vt:lpstr>
      <vt:lpstr>Choosing an Ion</vt:lpstr>
      <vt:lpstr>Atomic Qubits</vt:lpstr>
      <vt:lpstr>Generating Entanglement</vt:lpstr>
      <vt:lpstr>Controlling Trapped Ion Qubits</vt:lpstr>
      <vt:lpstr>A Moveable Qubit</vt:lpstr>
      <vt:lpstr>Wiring Matters:      Superconductors    vs.      Trapped Ions</vt:lpstr>
    </vt:vector>
  </TitlesOfParts>
  <Company>Middlebury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Computing: Hardware</dc:title>
  <dc:creator>Hess, Paul</dc:creator>
  <cp:lastModifiedBy>Hess, Paul</cp:lastModifiedBy>
  <cp:revision>20</cp:revision>
  <dcterms:created xsi:type="dcterms:W3CDTF">2018-04-11T14:27:50Z</dcterms:created>
  <dcterms:modified xsi:type="dcterms:W3CDTF">2018-04-11T18:55:43Z</dcterms:modified>
</cp:coreProperties>
</file>